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84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76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8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77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73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8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69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80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74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75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70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72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78.xml"/>
  <Override ContentType="application/vnd.openxmlformats-officedocument.presentationml.notesSlide+xml" PartName="/ppt/notesSlides/notesSlide79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83.xml"/>
  <Override ContentType="application/vnd.openxmlformats-officedocument.presentationml.notesSlide+xml" PartName="/ppt/notesSlides/notesSlide71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78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69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77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6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84.xml"/>
  <Override ContentType="application/vnd.openxmlformats-officedocument.presentationml.slide+xml" PartName="/ppt/slides/slide37.xml"/>
  <Override ContentType="application/vnd.openxmlformats-officedocument.presentationml.slide+xml" PartName="/ppt/slides/slide71.xml"/>
  <Override ContentType="application/vnd.openxmlformats-officedocument.presentationml.slide+xml" PartName="/ppt/slides/slide41.xml"/>
  <Override ContentType="application/vnd.openxmlformats-officedocument.presentationml.slide+xml" PartName="/ppt/slides/slide67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66.xml"/>
  <Override ContentType="application/vnd.openxmlformats-officedocument.presentationml.slide+xml" PartName="/ppt/slides/slide79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83.xml"/>
  <Override ContentType="application/vnd.openxmlformats-officedocument.presentationml.slide+xml" PartName="/ppt/slides/slide7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7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82.xml"/>
  <Override ContentType="application/vnd.openxmlformats-officedocument.presentationml.slide+xml" PartName="/ppt/slides/slide39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72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64.xml"/>
  <Override ContentType="application/vnd.openxmlformats-officedocument.presentationml.slide+xml" PartName="/ppt/slides/slide81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75.xml"/>
  <Override ContentType="application/vnd.openxmlformats-officedocument.presentationml.slide+xml" PartName="/ppt/slides/slide76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63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80.xml"/>
  <Override ContentType="application/vnd.openxmlformats-officedocument.presentationml.slide+xml" PartName="/ppt/slides/slide15.xml"/>
  <Override ContentType="application/vnd.openxmlformats-officedocument.presentationml.slide+xml" PartName="/ppt/slides/slide61.xml"/>
  <Override ContentType="application/vnd.openxmlformats-officedocument.presentationml.slide+xml" PartName="/ppt/slides/slide31.xml"/>
  <Override ContentType="application/vnd.openxmlformats-officedocument.presentationml.slide+xml" PartName="/ppt/slides/slide74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0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  <p:sldId id="317" r:id="rId67"/>
    <p:sldId id="318" r:id="rId68"/>
    <p:sldId id="319" r:id="rId69"/>
    <p:sldId id="320" r:id="rId70"/>
    <p:sldId id="321" r:id="rId71"/>
    <p:sldId id="322" r:id="rId72"/>
    <p:sldId id="323" r:id="rId73"/>
    <p:sldId id="324" r:id="rId74"/>
    <p:sldId id="325" r:id="rId75"/>
    <p:sldId id="326" r:id="rId76"/>
    <p:sldId id="327" r:id="rId77"/>
    <p:sldId id="328" r:id="rId78"/>
    <p:sldId id="329" r:id="rId79"/>
    <p:sldId id="330" r:id="rId80"/>
    <p:sldId id="331" r:id="rId81"/>
    <p:sldId id="332" r:id="rId82"/>
    <p:sldId id="333" r:id="rId83"/>
    <p:sldId id="334" r:id="rId84"/>
    <p:sldId id="335" r:id="rId85"/>
    <p:sldId id="336" r:id="rId86"/>
    <p:sldId id="337" r:id="rId87"/>
    <p:sldId id="338" r:id="rId88"/>
    <p:sldId id="339" r:id="rId89"/>
  </p:sldIdLst>
  <p:sldSz cy="5143500" cx="9144000"/>
  <p:notesSz cx="6858000" cy="9144000"/>
  <p:embeddedFontLst>
    <p:embeddedFont>
      <p:font typeface="Roboto"/>
      <p:regular r:id="rId90"/>
      <p:bold r:id="rId91"/>
      <p:italic r:id="rId92"/>
      <p:boldItalic r:id="rId9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3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84" Type="http://schemas.openxmlformats.org/officeDocument/2006/relationships/slide" Target="slides/slide79.xml"/><Relationship Id="rId83" Type="http://schemas.openxmlformats.org/officeDocument/2006/relationships/slide" Target="slides/slide78.xml"/><Relationship Id="rId42" Type="http://schemas.openxmlformats.org/officeDocument/2006/relationships/slide" Target="slides/slide37.xml"/><Relationship Id="rId86" Type="http://schemas.openxmlformats.org/officeDocument/2006/relationships/slide" Target="slides/slide81.xml"/><Relationship Id="rId41" Type="http://schemas.openxmlformats.org/officeDocument/2006/relationships/slide" Target="slides/slide36.xml"/><Relationship Id="rId85" Type="http://schemas.openxmlformats.org/officeDocument/2006/relationships/slide" Target="slides/slide80.xml"/><Relationship Id="rId44" Type="http://schemas.openxmlformats.org/officeDocument/2006/relationships/slide" Target="slides/slide39.xml"/><Relationship Id="rId88" Type="http://schemas.openxmlformats.org/officeDocument/2006/relationships/slide" Target="slides/slide83.xml"/><Relationship Id="rId43" Type="http://schemas.openxmlformats.org/officeDocument/2006/relationships/slide" Target="slides/slide38.xml"/><Relationship Id="rId87" Type="http://schemas.openxmlformats.org/officeDocument/2006/relationships/slide" Target="slides/slide82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89" Type="http://schemas.openxmlformats.org/officeDocument/2006/relationships/slide" Target="slides/slide84.xml"/><Relationship Id="rId80" Type="http://schemas.openxmlformats.org/officeDocument/2006/relationships/slide" Target="slides/slide75.xml"/><Relationship Id="rId82" Type="http://schemas.openxmlformats.org/officeDocument/2006/relationships/slide" Target="slides/slide77.xml"/><Relationship Id="rId81" Type="http://schemas.openxmlformats.org/officeDocument/2006/relationships/slide" Target="slides/slide76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73" Type="http://schemas.openxmlformats.org/officeDocument/2006/relationships/slide" Target="slides/slide68.xml"/><Relationship Id="rId72" Type="http://schemas.openxmlformats.org/officeDocument/2006/relationships/slide" Target="slides/slide67.xml"/><Relationship Id="rId31" Type="http://schemas.openxmlformats.org/officeDocument/2006/relationships/slide" Target="slides/slide26.xml"/><Relationship Id="rId75" Type="http://schemas.openxmlformats.org/officeDocument/2006/relationships/slide" Target="slides/slide70.xml"/><Relationship Id="rId30" Type="http://schemas.openxmlformats.org/officeDocument/2006/relationships/slide" Target="slides/slide25.xml"/><Relationship Id="rId74" Type="http://schemas.openxmlformats.org/officeDocument/2006/relationships/slide" Target="slides/slide69.xml"/><Relationship Id="rId33" Type="http://schemas.openxmlformats.org/officeDocument/2006/relationships/slide" Target="slides/slide28.xml"/><Relationship Id="rId77" Type="http://schemas.openxmlformats.org/officeDocument/2006/relationships/slide" Target="slides/slide72.xml"/><Relationship Id="rId32" Type="http://schemas.openxmlformats.org/officeDocument/2006/relationships/slide" Target="slides/slide27.xml"/><Relationship Id="rId76" Type="http://schemas.openxmlformats.org/officeDocument/2006/relationships/slide" Target="slides/slide71.xml"/><Relationship Id="rId35" Type="http://schemas.openxmlformats.org/officeDocument/2006/relationships/slide" Target="slides/slide30.xml"/><Relationship Id="rId79" Type="http://schemas.openxmlformats.org/officeDocument/2006/relationships/slide" Target="slides/slide74.xml"/><Relationship Id="rId34" Type="http://schemas.openxmlformats.org/officeDocument/2006/relationships/slide" Target="slides/slide29.xml"/><Relationship Id="rId78" Type="http://schemas.openxmlformats.org/officeDocument/2006/relationships/slide" Target="slides/slide73.xml"/><Relationship Id="rId71" Type="http://schemas.openxmlformats.org/officeDocument/2006/relationships/slide" Target="slides/slide66.xml"/><Relationship Id="rId70" Type="http://schemas.openxmlformats.org/officeDocument/2006/relationships/slide" Target="slides/slide65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62" Type="http://schemas.openxmlformats.org/officeDocument/2006/relationships/slide" Target="slides/slide57.xml"/><Relationship Id="rId61" Type="http://schemas.openxmlformats.org/officeDocument/2006/relationships/slide" Target="slides/slide56.xml"/><Relationship Id="rId20" Type="http://schemas.openxmlformats.org/officeDocument/2006/relationships/slide" Target="slides/slide15.xml"/><Relationship Id="rId64" Type="http://schemas.openxmlformats.org/officeDocument/2006/relationships/slide" Target="slides/slide59.xml"/><Relationship Id="rId63" Type="http://schemas.openxmlformats.org/officeDocument/2006/relationships/slide" Target="slides/slide58.xml"/><Relationship Id="rId22" Type="http://schemas.openxmlformats.org/officeDocument/2006/relationships/slide" Target="slides/slide17.xml"/><Relationship Id="rId66" Type="http://schemas.openxmlformats.org/officeDocument/2006/relationships/slide" Target="slides/slide61.xml"/><Relationship Id="rId21" Type="http://schemas.openxmlformats.org/officeDocument/2006/relationships/slide" Target="slides/slide16.xml"/><Relationship Id="rId65" Type="http://schemas.openxmlformats.org/officeDocument/2006/relationships/slide" Target="slides/slide60.xml"/><Relationship Id="rId24" Type="http://schemas.openxmlformats.org/officeDocument/2006/relationships/slide" Target="slides/slide19.xml"/><Relationship Id="rId68" Type="http://schemas.openxmlformats.org/officeDocument/2006/relationships/slide" Target="slides/slide63.xml"/><Relationship Id="rId23" Type="http://schemas.openxmlformats.org/officeDocument/2006/relationships/slide" Target="slides/slide18.xml"/><Relationship Id="rId67" Type="http://schemas.openxmlformats.org/officeDocument/2006/relationships/slide" Target="slides/slide62.xml"/><Relationship Id="rId60" Type="http://schemas.openxmlformats.org/officeDocument/2006/relationships/slide" Target="slides/slide55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69" Type="http://schemas.openxmlformats.org/officeDocument/2006/relationships/slide" Target="slides/slide64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11" Type="http://schemas.openxmlformats.org/officeDocument/2006/relationships/slide" Target="slides/slide6.xml"/><Relationship Id="rId55" Type="http://schemas.openxmlformats.org/officeDocument/2006/relationships/slide" Target="slides/slide50.xml"/><Relationship Id="rId10" Type="http://schemas.openxmlformats.org/officeDocument/2006/relationships/slide" Target="slides/slide5.xml"/><Relationship Id="rId54" Type="http://schemas.openxmlformats.org/officeDocument/2006/relationships/slide" Target="slides/slide49.xml"/><Relationship Id="rId13" Type="http://schemas.openxmlformats.org/officeDocument/2006/relationships/slide" Target="slides/slide8.xml"/><Relationship Id="rId57" Type="http://schemas.openxmlformats.org/officeDocument/2006/relationships/slide" Target="slides/slide52.xml"/><Relationship Id="rId12" Type="http://schemas.openxmlformats.org/officeDocument/2006/relationships/slide" Target="slides/slide7.xml"/><Relationship Id="rId56" Type="http://schemas.openxmlformats.org/officeDocument/2006/relationships/slide" Target="slides/slide51.xml"/><Relationship Id="rId91" Type="http://schemas.openxmlformats.org/officeDocument/2006/relationships/font" Target="fonts/Roboto-bold.fntdata"/><Relationship Id="rId90" Type="http://schemas.openxmlformats.org/officeDocument/2006/relationships/font" Target="fonts/Roboto-regular.fntdata"/><Relationship Id="rId93" Type="http://schemas.openxmlformats.org/officeDocument/2006/relationships/font" Target="fonts/Roboto-boldItalic.fntdata"/><Relationship Id="rId92" Type="http://schemas.openxmlformats.org/officeDocument/2006/relationships/font" Target="fonts/Roboto-italic.fntdata"/><Relationship Id="rId15" Type="http://schemas.openxmlformats.org/officeDocument/2006/relationships/slide" Target="slides/slide10.xml"/><Relationship Id="rId59" Type="http://schemas.openxmlformats.org/officeDocument/2006/relationships/slide" Target="slides/slide54.xml"/><Relationship Id="rId14" Type="http://schemas.openxmlformats.org/officeDocument/2006/relationships/slide" Target="slides/slide9.xml"/><Relationship Id="rId58" Type="http://schemas.openxmlformats.org/officeDocument/2006/relationships/slide" Target="slides/slide5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c5551a9226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c5551a9226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33b5eee79f3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33b5eee79f3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22c40501a9c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22c40501a9c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c5551a9226_4_1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c5551a9226_4_1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c5551a9226_4_2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c5551a9226_4_2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c5551a9226_4_6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c5551a9226_4_6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c5551a9226_0_1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c5551a9226_0_1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c57212d46a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c57212d46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c57212d46a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c57212d46a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c57212d46a_0_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c57212d46a_0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c57212d46a_0_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c57212d46a_0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26d4d89df52_0_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26d4d89df52_0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c57212d46a_0_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c57212d46a_0_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c57212d46a_0_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Google Shape;269;gc57212d46a_0_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c57212d46a_0_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" name="Google Shape;277;gc57212d46a_0_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c57212d46a_0_1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" name="Google Shape;285;gc57212d46a_0_1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c57212d46a_0_1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0" name="Google Shape;300;gc57212d46a_0_1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c57212d46a_0_1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" name="Google Shape;308;gc57212d46a_0_1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c57212d46a_0_1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3" name="Google Shape;323;gc57212d46a_0_1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gc57212d46a_0_1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9" name="Google Shape;329;gc57212d46a_0_1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22c40501a9c_0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4" name="Google Shape;344;g22c40501a9c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gc57212d46a_0_1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1" name="Google Shape;361;gc57212d46a_0_1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c5551a9226_0_1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c5551a9226_0_1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Based on parameter space alone, the 2% tornado threat appears appropriate. </a:t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c57212d46a_0_1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" name="Google Shape;370;gc57212d46a_0_1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gc57212d46a_0_1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5" name="Google Shape;375;gc57212d46a_0_1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1c32376ddc3_1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1" name="Google Shape;381;g1c32376ddc3_1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c57212d46a_0_1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c57212d46a_0_1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gc57212d46a_0_1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4" name="Google Shape;394;gc57212d46a_0_1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g11ee82d40c2_0_1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1" name="Google Shape;401;g11ee82d40c2_0_1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gc57212d46a_0_4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8" name="Google Shape;408;gc57212d46a_0_4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gc57212d46a_0_6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4" name="Google Shape;414;gc57212d46a_0_6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gc57212d46a_0_4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1" name="Google Shape;421;gc57212d46a_0_4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gc57212d46a_0_4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7" name="Google Shape;437;gc57212d46a_0_4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Notice this excludes most QLCS-based tornadoes...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c5551a9226_0_1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c5551a9226_0_1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gc57212d46a_0_4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6" name="Google Shape;446;gc57212d46a_0_4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gc57212d46a_0_4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5" name="Google Shape;455;gc57212d46a_0_4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c57212d46a_0_4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Google Shape;463;gc57212d46a_0_4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9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gc57212d46a_0_5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1" name="Google Shape;471;gc57212d46a_0_5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8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gc57212d46a_0_5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0" name="Google Shape;480;gc57212d46a_0_5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7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gc57212d46a_0_5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9" name="Google Shape;499;gc57212d46a_0_5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5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gc57212d46a_0_5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7" name="Google Shape;527;gc57212d46a_0_5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3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gc57212d46a_0_6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5" name="Google Shape;535;gc57212d46a_0_6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4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gc57212d46a_0_6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6" name="Google Shape;556;gc57212d46a_0_6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0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gc57212d46a_0_6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2" name="Google Shape;562;gc57212d46a_0_6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c5551a9226_0_1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c5551a9226_0_1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6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gc5a5df07eb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8" name="Google Shape;568;gc5a5df07eb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2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gc57212d46a_0_6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4" name="Google Shape;574;gc57212d46a_0_6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9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gc57212d46a_0_6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1" name="Google Shape;581;gc57212d46a_0_6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5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gc57212d46a_0_6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7" name="Google Shape;587;gc57212d46a_0_6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gc57212d46a_0_7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3" name="Google Shape;613;gc57212d46a_0_7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7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gc57212d46a_0_7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9" name="Google Shape;639;gc57212d46a_0_7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4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gc57212d46a_0_7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6" name="Google Shape;666;gc57212d46a_0_7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0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Google Shape;671;gc57212d46a_0_7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2" name="Google Shape;672;gc57212d46a_0_7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6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Google Shape;677;gc57212d46a_0_7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8" name="Google Shape;678;gc57212d46a_0_7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3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gc57212d46a_0_7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5" name="Google Shape;685;gc57212d46a_0_7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c5551a9226_0_1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c5551a9226_0_1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0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Google Shape;691;gc57212d46a_0_7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2" name="Google Shape;692;gc57212d46a_0_7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7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Google Shape;698;g1c32376ddc3_1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9" name="Google Shape;699;g1c32376ddc3_1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4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Google Shape;705;gc57212d46a_0_8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6" name="Google Shape;706;gc57212d46a_0_8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2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Google Shape;713;gc57212d46a_0_8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4" name="Google Shape;714;gc57212d46a_0_8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9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Google Shape;720;gc57668b062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1" name="Google Shape;721;gc57668b062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6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Google Shape;727;gc57668b062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8" name="Google Shape;728;gc57668b062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2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gc57668b062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4" name="Google Shape;734;gc57668b062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8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Google Shape;739;gc57668b062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0" name="Google Shape;740;gc57668b062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4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g1c32376ddc3_1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6" name="Google Shape;746;g1c32376ddc3_1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1" name="Shape 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" name="Google Shape;752;gc57668b062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3" name="Google Shape;753;gc57668b062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c5551a9226_0_1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c5551a9226_0_1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6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gc57668b062_0_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8" name="Google Shape;758;gc57668b062_0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2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Google Shape;763;gc57668b062_0_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4" name="Google Shape;764;gc57668b062_0_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8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" name="Google Shape;769;gc57668b062_0_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0" name="Google Shape;770;gc57668b062_0_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4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" name="Google Shape;775;gc57668b062_0_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6" name="Google Shape;776;gc57668b062_0_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1" name="Shape 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" name="Google Shape;782;gc57668b062_0_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3" name="Google Shape;783;gc57668b062_0_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9" name="Shape 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" name="Google Shape;790;gc57668b062_0_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1" name="Google Shape;791;gc57668b062_0_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6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Google Shape;797;gc57668b062_0_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8" name="Google Shape;798;gc57668b062_0_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4" name="Shape 8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5" name="Google Shape;805;gc57668b062_0_1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6" name="Google Shape;806;gc57668b062_0_1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0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" name="Google Shape;811;gc57668b062_0_1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2" name="Google Shape;812;gc57668b062_0_1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6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" name="Google Shape;817;gc57668b062_0_1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8" name="Google Shape;818;gc57668b062_0_1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26d4d89df52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26d4d89df52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2" name="Shape 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" name="Google Shape;823;gc57668b062_0_1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4" name="Google Shape;824;gc57668b062_0_1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8" name="Shape 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" name="Google Shape;829;gc57668b062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0" name="Google Shape;830;gc57668b062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4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5" name="Google Shape;835;gc57668b062_0_1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6" name="Google Shape;836;gc57668b062_0_1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1" name="Shape 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2" name="Google Shape;842;gc57668b062_0_1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3" name="Google Shape;843;gc57668b062_0_1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9" name="Shape 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" name="Google Shape;850;gc57668b062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1" name="Google Shape;851;gc57668b062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26d4d89df52_0_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26d4d89df52_0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1pPr>
            <a:lvl2pPr indent="-342900" lvl="1" marL="9144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indent="-342900" lvl="2" marL="13716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indent="-342900" lvl="3" marL="18288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indent="-342900" lvl="4" marL="22860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indent="-342900" lvl="5" marL="2743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indent="-342900" lvl="6" marL="32004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indent="-342900" lvl="7" marL="36576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indent="-342900" lvl="8" marL="4114800" rtl="0" algn="l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/>
        </p:txBody>
      </p:sp>
      <p:sp>
        <p:nvSpPr>
          <p:cNvPr id="53" name="Google Shape;53;p13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13"/>
          <p:cNvSpPr txBox="1"/>
          <p:nvPr>
            <p:ph idx="11" type="ftr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13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7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7.png"/><Relationship Id="rId4" Type="http://schemas.openxmlformats.org/officeDocument/2006/relationships/image" Target="../media/image6.png"/><Relationship Id="rId5" Type="http://schemas.openxmlformats.org/officeDocument/2006/relationships/image" Target="../media/image3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9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hyperlink" Target="https://www.google.com/search?sca_esv=8dd3a61b30900631&amp;sca_upv=1&amp;rlz=1C1GCEA_enUS1031US1031&amp;q=measurable&amp;si=AKbGX_pvY3MWP4azJI0Z_NruCLb8fxzkOkm3qWzE71gdgNvn9UJmcnr88YHhaDtilY3ui9qajuv-W482n8k8MZ9Ae3Iv9YfC9r5f8bkOqnAqwFa8tFlsXUQ%3D&amp;expnd=1" TargetMode="External"/><Relationship Id="rId4" Type="http://schemas.openxmlformats.org/officeDocument/2006/relationships/image" Target="../media/image1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5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8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7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47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10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1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13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11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3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16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4.xml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5.xml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15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7.xml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8.xml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9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0.xml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1.xml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2.xml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3.xml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4.xml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5.xml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6.xml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21.pn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21.png"/><Relationship Id="rId4" Type="http://schemas.openxmlformats.org/officeDocument/2006/relationships/image" Target="../media/image38.pn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21.png"/><Relationship Id="rId4" Type="http://schemas.openxmlformats.org/officeDocument/2006/relationships/image" Target="../media/image30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38.png"/><Relationship Id="rId4" Type="http://schemas.openxmlformats.org/officeDocument/2006/relationships/image" Target="../media/image24.png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44.png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38.png"/><Relationship Id="rId4" Type="http://schemas.openxmlformats.org/officeDocument/2006/relationships/image" Target="../media/image20.png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31.png"/><Relationship Id="rId4" Type="http://schemas.openxmlformats.org/officeDocument/2006/relationships/image" Target="../media/image29.jpg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36.png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26.png"/><Relationship Id="rId4" Type="http://schemas.openxmlformats.org/officeDocument/2006/relationships/image" Target="../media/image19.png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22.png"/><Relationship Id="rId4" Type="http://schemas.openxmlformats.org/officeDocument/2006/relationships/image" Target="../media/image23.png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18.png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45.png"/></Relationships>
</file>

<file path=ppt/slides/_rels/slide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2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7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0.xml"/><Relationship Id="rId3" Type="http://schemas.openxmlformats.org/officeDocument/2006/relationships/image" Target="../media/image25.png"/><Relationship Id="rId4" Type="http://schemas.openxmlformats.org/officeDocument/2006/relationships/image" Target="../media/image37.png"/></Relationships>
</file>

<file path=ppt/slides/_rels/slide7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25.png"/><Relationship Id="rId4" Type="http://schemas.openxmlformats.org/officeDocument/2006/relationships/image" Target="../media/image27.png"/></Relationships>
</file>

<file path=ppt/slides/_rels/slide7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2.xml"/><Relationship Id="rId3" Type="http://schemas.openxmlformats.org/officeDocument/2006/relationships/image" Target="../media/image25.png"/><Relationship Id="rId4" Type="http://schemas.openxmlformats.org/officeDocument/2006/relationships/image" Target="../media/image28.png"/></Relationships>
</file>

<file path=ppt/slides/_rels/slide7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3.xml"/><Relationship Id="rId3" Type="http://schemas.openxmlformats.org/officeDocument/2006/relationships/image" Target="../media/image25.png"/><Relationship Id="rId4" Type="http://schemas.openxmlformats.org/officeDocument/2006/relationships/image" Target="../media/image28.png"/><Relationship Id="rId5" Type="http://schemas.openxmlformats.org/officeDocument/2006/relationships/image" Target="../media/image33.png"/></Relationships>
</file>

<file path=ppt/slides/_rels/slide7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4.xml"/><Relationship Id="rId3" Type="http://schemas.openxmlformats.org/officeDocument/2006/relationships/image" Target="../media/image25.png"/><Relationship Id="rId4" Type="http://schemas.openxmlformats.org/officeDocument/2006/relationships/image" Target="../media/image28.png"/><Relationship Id="rId5" Type="http://schemas.openxmlformats.org/officeDocument/2006/relationships/image" Target="../media/image33.png"/><Relationship Id="rId6" Type="http://schemas.openxmlformats.org/officeDocument/2006/relationships/image" Target="../media/image42.png"/></Relationships>
</file>

<file path=ppt/slides/_rels/slide7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5.xml"/><Relationship Id="rId3" Type="http://schemas.openxmlformats.org/officeDocument/2006/relationships/image" Target="../media/image25.png"/><Relationship Id="rId4" Type="http://schemas.openxmlformats.org/officeDocument/2006/relationships/image" Target="../media/image28.png"/><Relationship Id="rId5" Type="http://schemas.openxmlformats.org/officeDocument/2006/relationships/image" Target="../media/image32.png"/></Relationships>
</file>

<file path=ppt/slides/_rels/slide7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6.xml"/><Relationship Id="rId3" Type="http://schemas.openxmlformats.org/officeDocument/2006/relationships/image" Target="../media/image25.png"/><Relationship Id="rId4" Type="http://schemas.openxmlformats.org/officeDocument/2006/relationships/image" Target="../media/image28.png"/><Relationship Id="rId5" Type="http://schemas.openxmlformats.org/officeDocument/2006/relationships/image" Target="../media/image32.png"/><Relationship Id="rId6" Type="http://schemas.openxmlformats.org/officeDocument/2006/relationships/image" Target="../media/image43.png"/></Relationships>
</file>

<file path=ppt/slides/_rels/slide7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7.xml"/><Relationship Id="rId3" Type="http://schemas.openxmlformats.org/officeDocument/2006/relationships/image" Target="../media/image25.png"/><Relationship Id="rId4" Type="http://schemas.openxmlformats.org/officeDocument/2006/relationships/image" Target="../media/image46.png"/></Relationships>
</file>

<file path=ppt/slides/_rels/slide7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8.xml"/><Relationship Id="rId3" Type="http://schemas.openxmlformats.org/officeDocument/2006/relationships/image" Target="../media/image25.png"/><Relationship Id="rId4" Type="http://schemas.openxmlformats.org/officeDocument/2006/relationships/image" Target="../media/image41.png"/></Relationships>
</file>

<file path=ppt/slides/_rels/slide7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9.xml"/><Relationship Id="rId3" Type="http://schemas.openxmlformats.org/officeDocument/2006/relationships/image" Target="../media/image25.png"/><Relationship Id="rId4" Type="http://schemas.openxmlformats.org/officeDocument/2006/relationships/image" Target="../media/image39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_rels/slide8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0.xml"/><Relationship Id="rId3" Type="http://schemas.openxmlformats.org/officeDocument/2006/relationships/image" Target="../media/image25.png"/><Relationship Id="rId4" Type="http://schemas.openxmlformats.org/officeDocument/2006/relationships/image" Target="../media/image35.png"/></Relationships>
</file>

<file path=ppt/slides/_rels/slide8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1.xml"/><Relationship Id="rId3" Type="http://schemas.openxmlformats.org/officeDocument/2006/relationships/image" Target="../media/image40.jpg"/></Relationships>
</file>

<file path=ppt/slides/_rels/slide8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2.xml"/><Relationship Id="rId3" Type="http://schemas.openxmlformats.org/officeDocument/2006/relationships/image" Target="../media/image19.png"/><Relationship Id="rId4" Type="http://schemas.openxmlformats.org/officeDocument/2006/relationships/image" Target="../media/image23.png"/></Relationships>
</file>

<file path=ppt/slides/_rels/slide8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3.xml"/><Relationship Id="rId3" Type="http://schemas.openxmlformats.org/officeDocument/2006/relationships/image" Target="../media/image19.png"/><Relationship Id="rId4" Type="http://schemas.openxmlformats.org/officeDocument/2006/relationships/image" Target="../media/image23.png"/><Relationship Id="rId5" Type="http://schemas.openxmlformats.org/officeDocument/2006/relationships/image" Target="../media/image34.png"/></Relationships>
</file>

<file path=ppt/slides/_rels/slide8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4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/>
          <p:nvPr/>
        </p:nvSpPr>
        <p:spPr>
          <a:xfrm>
            <a:off x="0" y="58775"/>
            <a:ext cx="9144000" cy="11634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200">
                <a:solidFill>
                  <a:srgbClr val="FFFFFF"/>
                </a:solidFill>
              </a:rPr>
              <a:t>SCP &amp; STP</a:t>
            </a:r>
            <a:endParaRPr sz="5200">
              <a:solidFill>
                <a:srgbClr val="FFFFFF"/>
              </a:solidFill>
            </a:endParaRPr>
          </a:p>
        </p:txBody>
      </p:sp>
      <p:sp>
        <p:nvSpPr>
          <p:cNvPr id="61" name="Google Shape;61;p14"/>
          <p:cNvSpPr txBox="1"/>
          <p:nvPr>
            <p:ph idx="1" type="body"/>
          </p:nvPr>
        </p:nvSpPr>
        <p:spPr>
          <a:xfrm>
            <a:off x="1362050" y="3630625"/>
            <a:ext cx="6660300" cy="8355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Material created by Rich Thompson</a:t>
            </a:r>
            <a:endParaRPr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Arranged by Andrew Moore/Lyons</a:t>
            </a:r>
            <a:r>
              <a:rPr lang="en">
                <a:solidFill>
                  <a:srgbClr val="FFFFFF"/>
                </a:solidFill>
              </a:rPr>
              <a:t> </a:t>
            </a:r>
            <a:endParaRPr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62" name="Google Shape;62;p14"/>
          <p:cNvSpPr txBox="1"/>
          <p:nvPr>
            <p:ph idx="4294967295" type="subTitle"/>
          </p:nvPr>
        </p:nvSpPr>
        <p:spPr>
          <a:xfrm>
            <a:off x="2946200" y="1123725"/>
            <a:ext cx="3320700" cy="4164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FFFFFF"/>
                </a:solidFill>
              </a:rPr>
              <a:t>The Parameters of all Parameters!*</a:t>
            </a:r>
            <a:endParaRPr sz="15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500">
              <a:solidFill>
                <a:srgbClr val="FFFFFF"/>
              </a:solidFill>
            </a:endParaRPr>
          </a:p>
        </p:txBody>
      </p:sp>
      <p:sp>
        <p:nvSpPr>
          <p:cNvPr id="63" name="Google Shape;63;p14"/>
          <p:cNvSpPr txBox="1"/>
          <p:nvPr>
            <p:ph idx="4294967295" type="subTitle"/>
          </p:nvPr>
        </p:nvSpPr>
        <p:spPr>
          <a:xfrm>
            <a:off x="1066050" y="1465575"/>
            <a:ext cx="8636100" cy="4164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</a:rPr>
              <a:t>*If used correctly under the conditions outlined herein. Users assume full responsibility when utilizing these (and all) convective parameters.</a:t>
            </a:r>
            <a:endParaRPr sz="10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000">
              <a:solidFill>
                <a:srgbClr val="FFFFFF"/>
              </a:solidFill>
            </a:endParaRPr>
          </a:p>
        </p:txBody>
      </p:sp>
      <p:pic>
        <p:nvPicPr>
          <p:cNvPr id="64" name="Google Shape;64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49547" y="1830063"/>
            <a:ext cx="2444104" cy="163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825351" y="1818050"/>
            <a:ext cx="2480125" cy="16542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3"/>
          <p:cNvSpPr txBox="1"/>
          <p:nvPr/>
        </p:nvSpPr>
        <p:spPr>
          <a:xfrm>
            <a:off x="0" y="58775"/>
            <a:ext cx="9144000" cy="11634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200">
                <a:solidFill>
                  <a:srgbClr val="FFFFFF"/>
                </a:solidFill>
              </a:rPr>
              <a:t> SCP</a:t>
            </a:r>
            <a:endParaRPr sz="5200">
              <a:solidFill>
                <a:srgbClr val="FFFFFF"/>
              </a:solidFill>
            </a:endParaRPr>
          </a:p>
        </p:txBody>
      </p:sp>
      <p:sp>
        <p:nvSpPr>
          <p:cNvPr id="147" name="Google Shape;147;p23"/>
          <p:cNvSpPr txBox="1"/>
          <p:nvPr>
            <p:ph idx="1" type="body"/>
          </p:nvPr>
        </p:nvSpPr>
        <p:spPr>
          <a:xfrm>
            <a:off x="-789300" y="1051850"/>
            <a:ext cx="9628500" cy="1935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13716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Let’s consider each:</a:t>
            </a:r>
            <a:endParaRPr sz="2400">
              <a:solidFill>
                <a:srgbClr val="FFFFFF"/>
              </a:solidFill>
            </a:endParaRPr>
          </a:p>
          <a:p>
            <a:pPr indent="0" lvl="0" marL="13716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indent="0" lvl="0" marL="13716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FFFFFF"/>
                </a:solidFill>
              </a:rPr>
              <a:t>Buoyancy</a:t>
            </a:r>
            <a:r>
              <a:rPr lang="en" sz="2400">
                <a:solidFill>
                  <a:srgbClr val="FFFFFF"/>
                </a:solidFill>
              </a:rPr>
              <a:t> - Easy! We already know how to calculate that!</a:t>
            </a:r>
            <a:endParaRPr sz="2400">
              <a:solidFill>
                <a:srgbClr val="FFFFFF"/>
              </a:solidFill>
            </a:endParaRPr>
          </a:p>
          <a:p>
            <a:pPr indent="0" lvl="0" marL="13716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FFFFFF"/>
              </a:solidFill>
            </a:endParaRPr>
          </a:p>
          <a:p>
            <a:pPr indent="0" lvl="0" marL="13716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FFFFFF"/>
              </a:solidFill>
            </a:endParaRPr>
          </a:p>
          <a:p>
            <a:pPr indent="0" lvl="0" marL="13716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FFFFFF"/>
                </a:solidFill>
              </a:rPr>
              <a:t>SBCAPE		MLCAPE		</a:t>
            </a:r>
            <a:r>
              <a:rPr b="1" lang="en" sz="2400">
                <a:solidFill>
                  <a:srgbClr val="FFD966"/>
                </a:solidFill>
              </a:rPr>
              <a:t>MUCAPE</a:t>
            </a:r>
            <a:endParaRPr b="1" sz="2400">
              <a:solidFill>
                <a:srgbClr val="FFD966"/>
              </a:solidFill>
            </a:endParaRPr>
          </a:p>
          <a:p>
            <a:pPr indent="0" lvl="0" marL="13716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FFFFFF"/>
              </a:solidFill>
            </a:endParaRPr>
          </a:p>
          <a:p>
            <a:pPr indent="0" lvl="0" marL="13716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FFFFFF"/>
              </a:solidFill>
            </a:endParaRPr>
          </a:p>
          <a:p>
            <a:pPr indent="0" lvl="0" marL="13716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We’ll use MUCAPE to capture all thunderstorm environments</a:t>
            </a:r>
            <a:endParaRPr sz="2400">
              <a:solidFill>
                <a:srgbClr val="FFFFFF"/>
              </a:solidFill>
            </a:endParaRPr>
          </a:p>
          <a:p>
            <a:pPr indent="0" lvl="0" marL="13716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indent="0" lvl="0" marL="13716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400">
              <a:solidFill>
                <a:schemeClr val="lt1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chemeClr val="lt1"/>
                </a:solidFill>
              </a:rPr>
              <a:t> </a:t>
            </a:r>
            <a:endParaRPr sz="2400">
              <a:solidFill>
                <a:schemeClr val="lt1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</p:txBody>
      </p:sp>
      <p:cxnSp>
        <p:nvCxnSpPr>
          <p:cNvPr id="148" name="Google Shape;148;p23"/>
          <p:cNvCxnSpPr/>
          <p:nvPr/>
        </p:nvCxnSpPr>
        <p:spPr>
          <a:xfrm flipH="1">
            <a:off x="3541150" y="2368500"/>
            <a:ext cx="1305300" cy="5784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49" name="Google Shape;149;p23"/>
          <p:cNvCxnSpPr/>
          <p:nvPr/>
        </p:nvCxnSpPr>
        <p:spPr>
          <a:xfrm>
            <a:off x="4846450" y="2368500"/>
            <a:ext cx="0" cy="5706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50" name="Google Shape;150;p23"/>
          <p:cNvCxnSpPr/>
          <p:nvPr/>
        </p:nvCxnSpPr>
        <p:spPr>
          <a:xfrm>
            <a:off x="4846450" y="2364600"/>
            <a:ext cx="977100" cy="5199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4"/>
          <p:cNvSpPr txBox="1"/>
          <p:nvPr/>
        </p:nvSpPr>
        <p:spPr>
          <a:xfrm>
            <a:off x="0" y="58775"/>
            <a:ext cx="9144000" cy="11634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200">
                <a:solidFill>
                  <a:srgbClr val="FFFFFF"/>
                </a:solidFill>
              </a:rPr>
              <a:t> SCP</a:t>
            </a:r>
            <a:endParaRPr sz="5200">
              <a:solidFill>
                <a:srgbClr val="FFFFFF"/>
              </a:solidFill>
            </a:endParaRPr>
          </a:p>
        </p:txBody>
      </p:sp>
      <p:sp>
        <p:nvSpPr>
          <p:cNvPr id="156" name="Google Shape;156;p24"/>
          <p:cNvSpPr txBox="1"/>
          <p:nvPr>
            <p:ph idx="1" type="body"/>
          </p:nvPr>
        </p:nvSpPr>
        <p:spPr>
          <a:xfrm>
            <a:off x="-789300" y="1051850"/>
            <a:ext cx="9628500" cy="1935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13716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Let’s consider each:</a:t>
            </a:r>
            <a:endParaRPr sz="2400">
              <a:solidFill>
                <a:srgbClr val="FFFFFF"/>
              </a:solidFill>
            </a:endParaRPr>
          </a:p>
          <a:p>
            <a:pPr indent="0" lvl="0" marL="13716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indent="0" lvl="0" marL="13716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FFFFFF"/>
                </a:solidFill>
              </a:rPr>
              <a:t>Vertical wind shear</a:t>
            </a:r>
            <a:r>
              <a:rPr lang="en" sz="2400">
                <a:solidFill>
                  <a:srgbClr val="FFFFFF"/>
                </a:solidFill>
              </a:rPr>
              <a:t> - Also easy! </a:t>
            </a:r>
            <a:endParaRPr sz="2400">
              <a:solidFill>
                <a:srgbClr val="FFFFFF"/>
              </a:solidFill>
            </a:endParaRPr>
          </a:p>
          <a:p>
            <a:pPr indent="0" lvl="0" marL="13716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indent="0" lvl="0" marL="13716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indent="0" lvl="0" marL="13716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indent="0" lvl="0" marL="13716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rgbClr val="FFFFFF"/>
              </a:solidFill>
            </a:endParaRPr>
          </a:p>
          <a:p>
            <a:pPr indent="0" lvl="0" marL="13716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FFFFFF"/>
                </a:solidFill>
              </a:rPr>
              <a:t>We’ll use </a:t>
            </a:r>
            <a:r>
              <a:rPr lang="en" sz="2100" u="sng">
                <a:solidFill>
                  <a:srgbClr val="FFFFFF"/>
                </a:solidFill>
              </a:rPr>
              <a:t>Effective BWD</a:t>
            </a:r>
            <a:r>
              <a:rPr lang="en" sz="2100">
                <a:solidFill>
                  <a:srgbClr val="FFFFFF"/>
                </a:solidFill>
              </a:rPr>
              <a:t> and </a:t>
            </a:r>
            <a:r>
              <a:rPr lang="en" sz="2100" u="sng">
                <a:solidFill>
                  <a:srgbClr val="FFFFFF"/>
                </a:solidFill>
              </a:rPr>
              <a:t>Effective SRH</a:t>
            </a:r>
            <a:r>
              <a:rPr lang="en" sz="2100">
                <a:solidFill>
                  <a:srgbClr val="FFFFFF"/>
                </a:solidFill>
              </a:rPr>
              <a:t> since they </a:t>
            </a:r>
            <a:r>
              <a:rPr lang="en" sz="2100">
                <a:solidFill>
                  <a:schemeClr val="lt1"/>
                </a:solidFill>
              </a:rPr>
              <a:t>capture shallow and deep buoyancy environments as well as elevated thunderstorm environments.</a:t>
            </a:r>
            <a:r>
              <a:rPr lang="en" sz="2400">
                <a:solidFill>
                  <a:srgbClr val="FFFFFF"/>
                </a:solidFill>
              </a:rPr>
              <a:t> </a:t>
            </a:r>
            <a:endParaRPr sz="2400">
              <a:solidFill>
                <a:srgbClr val="FFFFFF"/>
              </a:solidFill>
            </a:endParaRPr>
          </a:p>
          <a:p>
            <a:pPr indent="0" lvl="0" marL="13716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indent="0" lvl="0" marL="13716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400">
              <a:solidFill>
                <a:schemeClr val="lt1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chemeClr val="lt1"/>
                </a:solidFill>
              </a:rPr>
              <a:t> </a:t>
            </a:r>
            <a:endParaRPr sz="2400">
              <a:solidFill>
                <a:schemeClr val="lt1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157" name="Google Shape;157;p24"/>
          <p:cNvSpPr txBox="1"/>
          <p:nvPr/>
        </p:nvSpPr>
        <p:spPr>
          <a:xfrm>
            <a:off x="134925" y="2657725"/>
            <a:ext cx="1766700" cy="477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lt1"/>
                </a:solidFill>
              </a:rPr>
              <a:t>0-6 km BWD</a:t>
            </a:r>
            <a:endParaRPr sz="1900">
              <a:solidFill>
                <a:schemeClr val="lt1"/>
              </a:solidFill>
            </a:endParaRPr>
          </a:p>
        </p:txBody>
      </p:sp>
      <p:sp>
        <p:nvSpPr>
          <p:cNvPr id="158" name="Google Shape;158;p24"/>
          <p:cNvSpPr txBox="1"/>
          <p:nvPr/>
        </p:nvSpPr>
        <p:spPr>
          <a:xfrm>
            <a:off x="2039925" y="2657725"/>
            <a:ext cx="1766700" cy="477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rgbClr val="FFD966"/>
                </a:solidFill>
              </a:rPr>
              <a:t>Effective</a:t>
            </a:r>
            <a:r>
              <a:rPr lang="en" sz="1900">
                <a:solidFill>
                  <a:srgbClr val="FFD966"/>
                </a:solidFill>
              </a:rPr>
              <a:t> BWD</a:t>
            </a:r>
            <a:endParaRPr sz="1900">
              <a:solidFill>
                <a:srgbClr val="FFD966"/>
              </a:solidFill>
            </a:endParaRPr>
          </a:p>
        </p:txBody>
      </p:sp>
      <p:sp>
        <p:nvSpPr>
          <p:cNvPr id="159" name="Google Shape;159;p24"/>
          <p:cNvSpPr txBox="1"/>
          <p:nvPr/>
        </p:nvSpPr>
        <p:spPr>
          <a:xfrm>
            <a:off x="3931275" y="2657725"/>
            <a:ext cx="1766700" cy="477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lt1"/>
                </a:solidFill>
              </a:rPr>
              <a:t>0-1 km SRH</a:t>
            </a:r>
            <a:endParaRPr sz="1900">
              <a:solidFill>
                <a:schemeClr val="lt1"/>
              </a:solidFill>
            </a:endParaRPr>
          </a:p>
        </p:txBody>
      </p:sp>
      <p:sp>
        <p:nvSpPr>
          <p:cNvPr id="160" name="Google Shape;160;p24"/>
          <p:cNvSpPr txBox="1"/>
          <p:nvPr/>
        </p:nvSpPr>
        <p:spPr>
          <a:xfrm>
            <a:off x="5748675" y="2657725"/>
            <a:ext cx="1766700" cy="477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lt1"/>
                </a:solidFill>
              </a:rPr>
              <a:t>0-3 km SRH</a:t>
            </a:r>
            <a:endParaRPr sz="1900">
              <a:solidFill>
                <a:schemeClr val="lt1"/>
              </a:solidFill>
            </a:endParaRPr>
          </a:p>
        </p:txBody>
      </p:sp>
      <p:sp>
        <p:nvSpPr>
          <p:cNvPr id="161" name="Google Shape;161;p24"/>
          <p:cNvSpPr txBox="1"/>
          <p:nvPr/>
        </p:nvSpPr>
        <p:spPr>
          <a:xfrm>
            <a:off x="7348875" y="2657725"/>
            <a:ext cx="1766700" cy="477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rgbClr val="FFD966"/>
                </a:solidFill>
              </a:rPr>
              <a:t>Effective</a:t>
            </a:r>
            <a:r>
              <a:rPr lang="en" sz="1900">
                <a:solidFill>
                  <a:srgbClr val="FFD966"/>
                </a:solidFill>
              </a:rPr>
              <a:t> SRH</a:t>
            </a:r>
            <a:endParaRPr sz="1900">
              <a:solidFill>
                <a:srgbClr val="FFD966"/>
              </a:solidFill>
            </a:endParaRPr>
          </a:p>
        </p:txBody>
      </p:sp>
      <p:cxnSp>
        <p:nvCxnSpPr>
          <p:cNvPr id="162" name="Google Shape;162;p24"/>
          <p:cNvCxnSpPr/>
          <p:nvPr/>
        </p:nvCxnSpPr>
        <p:spPr>
          <a:xfrm flipH="1">
            <a:off x="4658750" y="2286450"/>
            <a:ext cx="86100" cy="4338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63" name="Google Shape;163;p24"/>
          <p:cNvCxnSpPr/>
          <p:nvPr/>
        </p:nvCxnSpPr>
        <p:spPr>
          <a:xfrm flipH="1">
            <a:off x="1626050" y="2286450"/>
            <a:ext cx="3118800" cy="4104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64" name="Google Shape;164;p24"/>
          <p:cNvCxnSpPr/>
          <p:nvPr/>
        </p:nvCxnSpPr>
        <p:spPr>
          <a:xfrm flipH="1">
            <a:off x="3525350" y="2286450"/>
            <a:ext cx="1219500" cy="4494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65" name="Google Shape;165;p24"/>
          <p:cNvCxnSpPr/>
          <p:nvPr/>
        </p:nvCxnSpPr>
        <p:spPr>
          <a:xfrm>
            <a:off x="4760475" y="2298150"/>
            <a:ext cx="1227300" cy="4143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66" name="Google Shape;166;p24"/>
          <p:cNvCxnSpPr/>
          <p:nvPr/>
        </p:nvCxnSpPr>
        <p:spPr>
          <a:xfrm>
            <a:off x="4762113" y="2298150"/>
            <a:ext cx="2742000" cy="3360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67" name="Google Shape;167;p24"/>
          <p:cNvSpPr txBox="1"/>
          <p:nvPr/>
        </p:nvSpPr>
        <p:spPr>
          <a:xfrm>
            <a:off x="609700" y="3435475"/>
            <a:ext cx="3752400" cy="3849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</a:rPr>
              <a:t>Favorable for organized convection</a:t>
            </a:r>
            <a:endParaRPr sz="1300">
              <a:solidFill>
                <a:schemeClr val="lt1"/>
              </a:solidFill>
            </a:endParaRPr>
          </a:p>
        </p:txBody>
      </p:sp>
      <p:sp>
        <p:nvSpPr>
          <p:cNvPr id="168" name="Google Shape;168;p24"/>
          <p:cNvSpPr txBox="1"/>
          <p:nvPr/>
        </p:nvSpPr>
        <p:spPr>
          <a:xfrm>
            <a:off x="4996125" y="3435475"/>
            <a:ext cx="3752400" cy="3849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</a:rPr>
              <a:t>Favorable for supercells (target phenomenon)</a:t>
            </a:r>
            <a:endParaRPr sz="1300">
              <a:solidFill>
                <a:schemeClr val="lt1"/>
              </a:solidFill>
            </a:endParaRPr>
          </a:p>
        </p:txBody>
      </p:sp>
      <p:sp>
        <p:nvSpPr>
          <p:cNvPr id="169" name="Google Shape;169;p24"/>
          <p:cNvSpPr/>
          <p:nvPr/>
        </p:nvSpPr>
        <p:spPr>
          <a:xfrm rot="5400000">
            <a:off x="1758800" y="2499475"/>
            <a:ext cx="320400" cy="1590900"/>
          </a:xfrm>
          <a:prstGeom prst="rightBrace">
            <a:avLst>
              <a:gd fmla="val 50000" name="adj1"/>
              <a:gd fmla="val 50000" name="adj2"/>
            </a:avLst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0" name="Google Shape;170;p24"/>
          <p:cNvSpPr/>
          <p:nvPr/>
        </p:nvSpPr>
        <p:spPr>
          <a:xfrm rot="5400000">
            <a:off x="6394325" y="1610600"/>
            <a:ext cx="320400" cy="3415800"/>
          </a:xfrm>
          <a:prstGeom prst="rightBrace">
            <a:avLst>
              <a:gd fmla="val 50000" name="adj1"/>
              <a:gd fmla="val 50000" name="adj2"/>
            </a:avLst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5"/>
          <p:cNvSpPr txBox="1"/>
          <p:nvPr/>
        </p:nvSpPr>
        <p:spPr>
          <a:xfrm>
            <a:off x="0" y="58775"/>
            <a:ext cx="9144000" cy="11634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200">
                <a:solidFill>
                  <a:srgbClr val="FFFFFF"/>
                </a:solidFill>
              </a:rPr>
              <a:t> Low-level shear</a:t>
            </a:r>
            <a:endParaRPr sz="5200">
              <a:solidFill>
                <a:srgbClr val="FFFFFF"/>
              </a:solidFill>
            </a:endParaRPr>
          </a:p>
        </p:txBody>
      </p:sp>
      <p:pic>
        <p:nvPicPr>
          <p:cNvPr id="176" name="Google Shape;176;p25"/>
          <p:cNvPicPr preferRelativeResize="0"/>
          <p:nvPr/>
        </p:nvPicPr>
        <p:blipFill rotWithShape="1">
          <a:blip r:embed="rId3">
            <a:alphaModFix/>
          </a:blip>
          <a:srcRect b="43636" l="61488" r="674" t="5453"/>
          <a:stretch/>
        </p:blipFill>
        <p:spPr>
          <a:xfrm>
            <a:off x="757200" y="1222175"/>
            <a:ext cx="3485700" cy="39213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7" name="Google Shape;177;p25"/>
          <p:cNvCxnSpPr/>
          <p:nvPr/>
        </p:nvCxnSpPr>
        <p:spPr>
          <a:xfrm rot="10800000">
            <a:off x="1841578" y="2527406"/>
            <a:ext cx="285000" cy="49200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78" name="Google Shape;178;p25"/>
          <p:cNvCxnSpPr/>
          <p:nvPr/>
        </p:nvCxnSpPr>
        <p:spPr>
          <a:xfrm flipH="1" rot="10800000">
            <a:off x="2126578" y="2468006"/>
            <a:ext cx="515100" cy="55140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179" name="Google Shape;179;p25"/>
          <p:cNvPicPr preferRelativeResize="0"/>
          <p:nvPr/>
        </p:nvPicPr>
        <p:blipFill rotWithShape="1">
          <a:blip r:embed="rId3">
            <a:alphaModFix/>
          </a:blip>
          <a:srcRect b="43636" l="61488" r="674" t="5453"/>
          <a:stretch/>
        </p:blipFill>
        <p:spPr>
          <a:xfrm>
            <a:off x="4887350" y="1222175"/>
            <a:ext cx="3485700" cy="39213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0" name="Google Shape;180;p25"/>
          <p:cNvCxnSpPr/>
          <p:nvPr/>
        </p:nvCxnSpPr>
        <p:spPr>
          <a:xfrm flipH="1" rot="10800000">
            <a:off x="6256728" y="2260706"/>
            <a:ext cx="363300" cy="75870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81" name="Google Shape;181;p25"/>
          <p:cNvCxnSpPr/>
          <p:nvPr/>
        </p:nvCxnSpPr>
        <p:spPr>
          <a:xfrm flipH="1" rot="10800000">
            <a:off x="6256728" y="2961206"/>
            <a:ext cx="363300" cy="5820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82" name="Google Shape;182;p25"/>
          <p:cNvSpPr txBox="1"/>
          <p:nvPr/>
        </p:nvSpPr>
        <p:spPr>
          <a:xfrm>
            <a:off x="2079025" y="1407475"/>
            <a:ext cx="2078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0-1 km SRH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83" name="Google Shape;183;p25"/>
          <p:cNvSpPr txBox="1"/>
          <p:nvPr/>
        </p:nvSpPr>
        <p:spPr>
          <a:xfrm>
            <a:off x="6231925" y="1382075"/>
            <a:ext cx="2078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Effective Layer SRH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84" name="Google Shape;184;p25"/>
          <p:cNvSpPr txBox="1"/>
          <p:nvPr/>
        </p:nvSpPr>
        <p:spPr>
          <a:xfrm>
            <a:off x="2533650" y="4442800"/>
            <a:ext cx="4076700" cy="4155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/>
              <a:t>Which is going to matter more to an updraft?</a:t>
            </a:r>
            <a:endParaRPr sz="15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6"/>
          <p:cNvSpPr txBox="1"/>
          <p:nvPr/>
        </p:nvSpPr>
        <p:spPr>
          <a:xfrm>
            <a:off x="0" y="58775"/>
            <a:ext cx="9144000" cy="11634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200">
                <a:solidFill>
                  <a:srgbClr val="FFFFFF"/>
                </a:solidFill>
              </a:rPr>
              <a:t> Low-level shear</a:t>
            </a:r>
            <a:endParaRPr sz="5200">
              <a:solidFill>
                <a:srgbClr val="FFFFFF"/>
              </a:solidFill>
            </a:endParaRPr>
          </a:p>
        </p:txBody>
      </p:sp>
      <p:pic>
        <p:nvPicPr>
          <p:cNvPr id="190" name="Google Shape;190;p26"/>
          <p:cNvPicPr preferRelativeResize="0"/>
          <p:nvPr/>
        </p:nvPicPr>
        <p:blipFill rotWithShape="1">
          <a:blip r:embed="rId3">
            <a:alphaModFix/>
          </a:blip>
          <a:srcRect b="43636" l="61488" r="674" t="5453"/>
          <a:stretch/>
        </p:blipFill>
        <p:spPr>
          <a:xfrm>
            <a:off x="757200" y="1222175"/>
            <a:ext cx="3485700" cy="39213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1" name="Google Shape;191;p26"/>
          <p:cNvCxnSpPr/>
          <p:nvPr/>
        </p:nvCxnSpPr>
        <p:spPr>
          <a:xfrm rot="10800000">
            <a:off x="1841578" y="2527406"/>
            <a:ext cx="285000" cy="49200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92" name="Google Shape;192;p26"/>
          <p:cNvCxnSpPr/>
          <p:nvPr/>
        </p:nvCxnSpPr>
        <p:spPr>
          <a:xfrm flipH="1" rot="10800000">
            <a:off x="2126578" y="2468006"/>
            <a:ext cx="515100" cy="55140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193" name="Google Shape;193;p26"/>
          <p:cNvPicPr preferRelativeResize="0"/>
          <p:nvPr/>
        </p:nvPicPr>
        <p:blipFill rotWithShape="1">
          <a:blip r:embed="rId3">
            <a:alphaModFix/>
          </a:blip>
          <a:srcRect b="43636" l="61488" r="674" t="5453"/>
          <a:stretch/>
        </p:blipFill>
        <p:spPr>
          <a:xfrm>
            <a:off x="4887350" y="1222175"/>
            <a:ext cx="3485700" cy="39213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4" name="Google Shape;194;p26"/>
          <p:cNvCxnSpPr/>
          <p:nvPr/>
        </p:nvCxnSpPr>
        <p:spPr>
          <a:xfrm flipH="1" rot="10800000">
            <a:off x="6256728" y="2260706"/>
            <a:ext cx="363300" cy="75870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95" name="Google Shape;195;p26"/>
          <p:cNvCxnSpPr/>
          <p:nvPr/>
        </p:nvCxnSpPr>
        <p:spPr>
          <a:xfrm flipH="1" rot="10800000">
            <a:off x="6256728" y="2961206"/>
            <a:ext cx="363300" cy="5820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96" name="Google Shape;196;p26"/>
          <p:cNvSpPr txBox="1"/>
          <p:nvPr/>
        </p:nvSpPr>
        <p:spPr>
          <a:xfrm>
            <a:off x="2079025" y="1407475"/>
            <a:ext cx="2078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0-1 km SRH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97" name="Google Shape;197;p26"/>
          <p:cNvSpPr txBox="1"/>
          <p:nvPr/>
        </p:nvSpPr>
        <p:spPr>
          <a:xfrm>
            <a:off x="6231925" y="1382075"/>
            <a:ext cx="2078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Effective Layer SRH</a:t>
            </a:r>
            <a:endParaRPr>
              <a:solidFill>
                <a:srgbClr val="FFFFFF"/>
              </a:solidFill>
            </a:endParaRPr>
          </a:p>
        </p:txBody>
      </p:sp>
      <p:pic>
        <p:nvPicPr>
          <p:cNvPr id="198" name="Google Shape;198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9725" y="1826352"/>
            <a:ext cx="4581725" cy="31171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2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572000" y="1826350"/>
            <a:ext cx="4581600" cy="3117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26"/>
          <p:cNvSpPr/>
          <p:nvPr/>
        </p:nvSpPr>
        <p:spPr>
          <a:xfrm>
            <a:off x="2446575" y="2200975"/>
            <a:ext cx="699000" cy="2673300"/>
          </a:xfrm>
          <a:prstGeom prst="rect">
            <a:avLst/>
          </a:prstGeom>
          <a:noFill/>
          <a:ln cap="flat" cmpd="sng" w="9525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1" name="Google Shape;201;p26"/>
          <p:cNvSpPr/>
          <p:nvPr/>
        </p:nvSpPr>
        <p:spPr>
          <a:xfrm>
            <a:off x="7094775" y="2200975"/>
            <a:ext cx="699000" cy="2673300"/>
          </a:xfrm>
          <a:prstGeom prst="rect">
            <a:avLst/>
          </a:prstGeom>
          <a:noFill/>
          <a:ln cap="flat" cmpd="sng" w="9525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2" name="Google Shape;202;p26"/>
          <p:cNvSpPr/>
          <p:nvPr/>
        </p:nvSpPr>
        <p:spPr>
          <a:xfrm>
            <a:off x="1464150" y="1880700"/>
            <a:ext cx="699000" cy="1578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3" name="Google Shape;203;p26"/>
          <p:cNvSpPr/>
          <p:nvPr/>
        </p:nvSpPr>
        <p:spPr>
          <a:xfrm>
            <a:off x="7037725" y="1880700"/>
            <a:ext cx="699000" cy="1578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27"/>
          <p:cNvSpPr txBox="1"/>
          <p:nvPr/>
        </p:nvSpPr>
        <p:spPr>
          <a:xfrm>
            <a:off x="0" y="58775"/>
            <a:ext cx="9144000" cy="11634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200">
                <a:solidFill>
                  <a:srgbClr val="FFFFFF"/>
                </a:solidFill>
              </a:rPr>
              <a:t> SCP </a:t>
            </a:r>
            <a:endParaRPr sz="5200">
              <a:solidFill>
                <a:srgbClr val="FFFFFF"/>
              </a:solidFill>
            </a:endParaRPr>
          </a:p>
        </p:txBody>
      </p:sp>
      <p:sp>
        <p:nvSpPr>
          <p:cNvPr id="209" name="Google Shape;209;p27"/>
          <p:cNvSpPr txBox="1"/>
          <p:nvPr>
            <p:ph idx="1" type="body"/>
          </p:nvPr>
        </p:nvSpPr>
        <p:spPr>
          <a:xfrm>
            <a:off x="-304800" y="1509050"/>
            <a:ext cx="9144000" cy="1935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Three steps involved:</a:t>
            </a:r>
            <a:endParaRPr sz="2400">
              <a:solidFill>
                <a:srgbClr val="FFFFFF"/>
              </a:solidFill>
            </a:endParaRPr>
          </a:p>
          <a:p>
            <a:pPr indent="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indent="-3810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-"/>
            </a:pPr>
            <a:r>
              <a:rPr lang="en" sz="2400">
                <a:solidFill>
                  <a:srgbClr val="FFFFFF"/>
                </a:solidFill>
              </a:rPr>
              <a:t>Combine terms of buoyancy and shear that are </a:t>
            </a:r>
            <a:endParaRPr sz="24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relevant to supercell formation.</a:t>
            </a:r>
            <a:endParaRPr sz="24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indent="-3810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-"/>
            </a:pPr>
            <a:r>
              <a:rPr lang="en" sz="2400">
                <a:solidFill>
                  <a:srgbClr val="FFFFFF"/>
                </a:solidFill>
              </a:rPr>
              <a:t>Normalize these terms to climatological distributions</a:t>
            </a:r>
            <a:endParaRPr sz="24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indent="-3810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-"/>
            </a:pPr>
            <a:r>
              <a:rPr lang="en" sz="2400">
                <a:solidFill>
                  <a:srgbClr val="FFFFFF"/>
                </a:solidFill>
              </a:rPr>
              <a:t>Combine the terms for a final product</a:t>
            </a:r>
            <a:endParaRPr sz="24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 </a:t>
            </a:r>
            <a:endParaRPr sz="2400">
              <a:solidFill>
                <a:srgbClr val="FFFFFF"/>
              </a:solidFill>
            </a:endParaRPr>
          </a:p>
        </p:txBody>
      </p:sp>
      <p:pic>
        <p:nvPicPr>
          <p:cNvPr id="210" name="Google Shape;210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441850" y="219375"/>
            <a:ext cx="2560476" cy="17078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28"/>
          <p:cNvSpPr txBox="1"/>
          <p:nvPr/>
        </p:nvSpPr>
        <p:spPr>
          <a:xfrm>
            <a:off x="0" y="58775"/>
            <a:ext cx="9144000" cy="11634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200">
                <a:solidFill>
                  <a:srgbClr val="FFFFFF"/>
                </a:solidFill>
              </a:rPr>
              <a:t> SCP </a:t>
            </a:r>
            <a:endParaRPr sz="5200">
              <a:solidFill>
                <a:srgbClr val="FFFFFF"/>
              </a:solidFill>
            </a:endParaRPr>
          </a:p>
        </p:txBody>
      </p:sp>
      <p:sp>
        <p:nvSpPr>
          <p:cNvPr id="216" name="Google Shape;216;p28"/>
          <p:cNvSpPr txBox="1"/>
          <p:nvPr>
            <p:ph idx="1" type="body"/>
          </p:nvPr>
        </p:nvSpPr>
        <p:spPr>
          <a:xfrm>
            <a:off x="-152400" y="1280450"/>
            <a:ext cx="9144000" cy="1935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Three steps involved:</a:t>
            </a:r>
            <a:endParaRPr sz="2400">
              <a:solidFill>
                <a:srgbClr val="FFFFFF"/>
              </a:solidFill>
            </a:endParaRPr>
          </a:p>
          <a:p>
            <a:pPr indent="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indent="-3810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1C232"/>
              </a:buClr>
              <a:buSzPts val="2400"/>
              <a:buChar char="-"/>
            </a:pPr>
            <a:r>
              <a:rPr lang="en" sz="2400">
                <a:solidFill>
                  <a:srgbClr val="F1C232"/>
                </a:solidFill>
              </a:rPr>
              <a:t>Combine terms of buoyancy and shear that are </a:t>
            </a:r>
            <a:endParaRPr sz="2400">
              <a:solidFill>
                <a:srgbClr val="F1C232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1C232"/>
                </a:solidFill>
              </a:rPr>
              <a:t>relevant to supercell formation.</a:t>
            </a:r>
            <a:endParaRPr sz="2400">
              <a:solidFill>
                <a:srgbClr val="F1C232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indent="-3810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-"/>
            </a:pPr>
            <a:r>
              <a:rPr lang="en" sz="2400">
                <a:solidFill>
                  <a:srgbClr val="FFFFFF"/>
                </a:solidFill>
              </a:rPr>
              <a:t>Normalize these terms to climatological distributions</a:t>
            </a:r>
            <a:endParaRPr sz="24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indent="-3810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-"/>
            </a:pPr>
            <a:r>
              <a:rPr lang="en" sz="2400">
                <a:solidFill>
                  <a:srgbClr val="FFFFFF"/>
                </a:solidFill>
              </a:rPr>
              <a:t>Combine the terms for a final product</a:t>
            </a:r>
            <a:endParaRPr sz="24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 </a:t>
            </a:r>
            <a:endParaRPr sz="24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29"/>
          <p:cNvSpPr txBox="1"/>
          <p:nvPr/>
        </p:nvSpPr>
        <p:spPr>
          <a:xfrm>
            <a:off x="0" y="58775"/>
            <a:ext cx="9144000" cy="11634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200">
                <a:solidFill>
                  <a:srgbClr val="FFFFFF"/>
                </a:solidFill>
              </a:rPr>
              <a:t> SCP </a:t>
            </a:r>
            <a:endParaRPr sz="5200">
              <a:solidFill>
                <a:srgbClr val="FFFFFF"/>
              </a:solidFill>
            </a:endParaRPr>
          </a:p>
        </p:txBody>
      </p:sp>
      <p:sp>
        <p:nvSpPr>
          <p:cNvPr id="222" name="Google Shape;222;p29"/>
          <p:cNvSpPr txBox="1"/>
          <p:nvPr>
            <p:ph idx="1" type="body"/>
          </p:nvPr>
        </p:nvSpPr>
        <p:spPr>
          <a:xfrm>
            <a:off x="0" y="1280450"/>
            <a:ext cx="9144000" cy="12912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FFFFF"/>
                </a:solidFill>
              </a:rPr>
              <a:t>SCP = f(</a:t>
            </a:r>
            <a:r>
              <a:rPr lang="en" sz="2700">
                <a:solidFill>
                  <a:srgbClr val="B6D7A8"/>
                </a:solidFill>
              </a:rPr>
              <a:t>MUCAPE</a:t>
            </a:r>
            <a:r>
              <a:rPr lang="en" sz="2700">
                <a:solidFill>
                  <a:srgbClr val="FFFFFF"/>
                </a:solidFill>
              </a:rPr>
              <a:t>, </a:t>
            </a:r>
            <a:r>
              <a:rPr lang="en" sz="2700">
                <a:solidFill>
                  <a:srgbClr val="C9DAF8"/>
                </a:solidFill>
              </a:rPr>
              <a:t>MUCIN</a:t>
            </a:r>
            <a:r>
              <a:rPr lang="en" sz="2700">
                <a:solidFill>
                  <a:srgbClr val="FFFFFF"/>
                </a:solidFill>
              </a:rPr>
              <a:t>, </a:t>
            </a:r>
            <a:r>
              <a:rPr lang="en" sz="2700">
                <a:solidFill>
                  <a:srgbClr val="EAD1DC"/>
                </a:solidFill>
              </a:rPr>
              <a:t>EBWD</a:t>
            </a:r>
            <a:r>
              <a:rPr lang="en" sz="2700">
                <a:solidFill>
                  <a:srgbClr val="FFFFFF"/>
                </a:solidFill>
              </a:rPr>
              <a:t>, </a:t>
            </a:r>
            <a:r>
              <a:rPr lang="en" sz="2700">
                <a:solidFill>
                  <a:srgbClr val="FFE599"/>
                </a:solidFill>
              </a:rPr>
              <a:t>ESRH</a:t>
            </a:r>
            <a:r>
              <a:rPr lang="en" sz="2700">
                <a:solidFill>
                  <a:srgbClr val="FFFFFF"/>
                </a:solidFill>
              </a:rPr>
              <a:t>)</a:t>
            </a:r>
            <a:endParaRPr sz="27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FFFFF"/>
                </a:solidFill>
              </a:rPr>
              <a:t> </a:t>
            </a:r>
            <a:endParaRPr sz="2700">
              <a:solidFill>
                <a:srgbClr val="FFFFFF"/>
              </a:solidFill>
            </a:endParaRPr>
          </a:p>
        </p:txBody>
      </p:sp>
      <p:sp>
        <p:nvSpPr>
          <p:cNvPr id="223" name="Google Shape;223;p29"/>
          <p:cNvSpPr txBox="1"/>
          <p:nvPr>
            <p:ph idx="1" type="body"/>
          </p:nvPr>
        </p:nvSpPr>
        <p:spPr>
          <a:xfrm>
            <a:off x="265500" y="2976025"/>
            <a:ext cx="2368500" cy="12912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B6D7A8"/>
                </a:solidFill>
              </a:rPr>
              <a:t>Measure of instability</a:t>
            </a:r>
            <a:endParaRPr sz="2400">
              <a:solidFill>
                <a:srgbClr val="B6D7A8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 </a:t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224" name="Google Shape;224;p29"/>
          <p:cNvSpPr txBox="1"/>
          <p:nvPr>
            <p:ph idx="1" type="body"/>
          </p:nvPr>
        </p:nvSpPr>
        <p:spPr>
          <a:xfrm>
            <a:off x="2627700" y="2976025"/>
            <a:ext cx="2368500" cy="12912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C9DAF8"/>
                </a:solidFill>
              </a:rPr>
              <a:t>Measure of inhibition</a:t>
            </a:r>
            <a:endParaRPr sz="2400">
              <a:solidFill>
                <a:srgbClr val="C9DAF8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 </a:t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225" name="Google Shape;225;p29"/>
          <p:cNvSpPr txBox="1"/>
          <p:nvPr>
            <p:ph idx="1" type="body"/>
          </p:nvPr>
        </p:nvSpPr>
        <p:spPr>
          <a:xfrm>
            <a:off x="4837500" y="2976025"/>
            <a:ext cx="2368500" cy="12912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D9D2E9"/>
                </a:solidFill>
              </a:rPr>
              <a:t>Deep-layer</a:t>
            </a:r>
            <a:endParaRPr sz="2400">
              <a:solidFill>
                <a:srgbClr val="D9D2E9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D9D2E9"/>
                </a:solidFill>
              </a:rPr>
              <a:t>shear</a:t>
            </a:r>
            <a:endParaRPr sz="2400">
              <a:solidFill>
                <a:srgbClr val="D9D2E9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 </a:t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226" name="Google Shape;226;p29"/>
          <p:cNvSpPr txBox="1"/>
          <p:nvPr>
            <p:ph idx="1" type="body"/>
          </p:nvPr>
        </p:nvSpPr>
        <p:spPr>
          <a:xfrm>
            <a:off x="6971100" y="2976025"/>
            <a:ext cx="2368500" cy="12912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E599"/>
                </a:solidFill>
              </a:rPr>
              <a:t>Low-level</a:t>
            </a:r>
            <a:endParaRPr sz="2400">
              <a:solidFill>
                <a:srgbClr val="FFE599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E599"/>
                </a:solidFill>
              </a:rPr>
              <a:t>shear</a:t>
            </a:r>
            <a:endParaRPr sz="2400">
              <a:solidFill>
                <a:srgbClr val="FFE599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 </a:t>
            </a:r>
            <a:endParaRPr sz="2400">
              <a:solidFill>
                <a:srgbClr val="FFFFFF"/>
              </a:solidFill>
            </a:endParaRPr>
          </a:p>
        </p:txBody>
      </p:sp>
      <p:cxnSp>
        <p:nvCxnSpPr>
          <p:cNvPr id="227" name="Google Shape;227;p29"/>
          <p:cNvCxnSpPr/>
          <p:nvPr/>
        </p:nvCxnSpPr>
        <p:spPr>
          <a:xfrm flipH="1" rot="10800000">
            <a:off x="1639025" y="2262075"/>
            <a:ext cx="1188600" cy="111180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28" name="Google Shape;228;p29"/>
          <p:cNvCxnSpPr/>
          <p:nvPr/>
        </p:nvCxnSpPr>
        <p:spPr>
          <a:xfrm flipH="1" rot="10800000">
            <a:off x="3848825" y="2376975"/>
            <a:ext cx="522000" cy="99690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29" name="Google Shape;229;p29"/>
          <p:cNvCxnSpPr/>
          <p:nvPr/>
        </p:nvCxnSpPr>
        <p:spPr>
          <a:xfrm rot="10800000">
            <a:off x="5971450" y="2309925"/>
            <a:ext cx="33000" cy="112050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30" name="Google Shape;230;p29"/>
          <p:cNvCxnSpPr/>
          <p:nvPr/>
        </p:nvCxnSpPr>
        <p:spPr>
          <a:xfrm rot="10800000">
            <a:off x="7332475" y="2252325"/>
            <a:ext cx="779700" cy="112590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30"/>
          <p:cNvSpPr txBox="1"/>
          <p:nvPr/>
        </p:nvSpPr>
        <p:spPr>
          <a:xfrm>
            <a:off x="0" y="58775"/>
            <a:ext cx="9144000" cy="11634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200">
                <a:solidFill>
                  <a:srgbClr val="FFFFFF"/>
                </a:solidFill>
              </a:rPr>
              <a:t> SCP </a:t>
            </a:r>
            <a:endParaRPr sz="5200">
              <a:solidFill>
                <a:srgbClr val="FFFFFF"/>
              </a:solidFill>
            </a:endParaRPr>
          </a:p>
        </p:txBody>
      </p:sp>
      <p:sp>
        <p:nvSpPr>
          <p:cNvPr id="236" name="Google Shape;236;p30"/>
          <p:cNvSpPr txBox="1"/>
          <p:nvPr>
            <p:ph idx="1" type="body"/>
          </p:nvPr>
        </p:nvSpPr>
        <p:spPr>
          <a:xfrm>
            <a:off x="0" y="1280450"/>
            <a:ext cx="9144000" cy="1935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Three steps involved:</a:t>
            </a:r>
            <a:endParaRPr sz="2400">
              <a:solidFill>
                <a:srgbClr val="FFFFFF"/>
              </a:solidFill>
            </a:endParaRPr>
          </a:p>
          <a:p>
            <a:pPr indent="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indent="-3810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-"/>
            </a:pPr>
            <a:r>
              <a:rPr lang="en" sz="2400">
                <a:solidFill>
                  <a:srgbClr val="FFFFFF"/>
                </a:solidFill>
              </a:rPr>
              <a:t>Combine terms of buoyancy and shear that are </a:t>
            </a:r>
            <a:endParaRPr sz="24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relevant to supercell formation.</a:t>
            </a:r>
            <a:endParaRPr sz="24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indent="-3810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D966"/>
              </a:buClr>
              <a:buSzPts val="2400"/>
              <a:buChar char="-"/>
            </a:pPr>
            <a:r>
              <a:rPr lang="en" sz="2400">
                <a:solidFill>
                  <a:srgbClr val="FFD966"/>
                </a:solidFill>
              </a:rPr>
              <a:t>Normalize these terms to climatological distributions</a:t>
            </a:r>
            <a:endParaRPr sz="2400">
              <a:solidFill>
                <a:srgbClr val="FFD966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indent="-3810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-"/>
            </a:pPr>
            <a:r>
              <a:rPr lang="en" sz="2400">
                <a:solidFill>
                  <a:srgbClr val="FFFFFF"/>
                </a:solidFill>
              </a:rPr>
              <a:t>Combine the terms for a final product</a:t>
            </a:r>
            <a:endParaRPr sz="24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 </a:t>
            </a:r>
            <a:endParaRPr sz="24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Google Shape;241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9079" y="-1"/>
            <a:ext cx="7747974" cy="5271850"/>
          </a:xfrm>
          <a:prstGeom prst="rect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pic>
      <p:cxnSp>
        <p:nvCxnSpPr>
          <p:cNvPr id="242" name="Google Shape;242;p31"/>
          <p:cNvCxnSpPr/>
          <p:nvPr/>
        </p:nvCxnSpPr>
        <p:spPr>
          <a:xfrm>
            <a:off x="1162175" y="3848350"/>
            <a:ext cx="7052100" cy="144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43" name="Google Shape;243;p31"/>
          <p:cNvSpPr/>
          <p:nvPr/>
        </p:nvSpPr>
        <p:spPr>
          <a:xfrm>
            <a:off x="1217275" y="345050"/>
            <a:ext cx="2003100" cy="4798500"/>
          </a:xfrm>
          <a:prstGeom prst="rect">
            <a:avLst/>
          </a:prstGeom>
          <a:noFill/>
          <a:ln cap="flat" cmpd="sng" w="19050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4" name="Google Shape;244;p31"/>
          <p:cNvSpPr txBox="1"/>
          <p:nvPr/>
        </p:nvSpPr>
        <p:spPr>
          <a:xfrm>
            <a:off x="1217300" y="355125"/>
            <a:ext cx="2003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A86E8"/>
                </a:solidFill>
              </a:rPr>
              <a:t>Want to isolate these!</a:t>
            </a:r>
            <a:endParaRPr>
              <a:solidFill>
                <a:srgbClr val="4A86E8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32"/>
          <p:cNvSpPr txBox="1"/>
          <p:nvPr/>
        </p:nvSpPr>
        <p:spPr>
          <a:xfrm>
            <a:off x="0" y="58775"/>
            <a:ext cx="9144000" cy="11634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200">
                <a:solidFill>
                  <a:srgbClr val="FFFFFF"/>
                </a:solidFill>
              </a:rPr>
              <a:t> SCP </a:t>
            </a:r>
            <a:endParaRPr sz="5200">
              <a:solidFill>
                <a:srgbClr val="FFFFFF"/>
              </a:solidFill>
            </a:endParaRPr>
          </a:p>
        </p:txBody>
      </p:sp>
      <p:sp>
        <p:nvSpPr>
          <p:cNvPr id="250" name="Google Shape;250;p32"/>
          <p:cNvSpPr txBox="1"/>
          <p:nvPr>
            <p:ph idx="1" type="body"/>
          </p:nvPr>
        </p:nvSpPr>
        <p:spPr>
          <a:xfrm>
            <a:off x="0" y="1280450"/>
            <a:ext cx="9144000" cy="12912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FFFFF"/>
                </a:solidFill>
              </a:rPr>
              <a:t>SCP = f(</a:t>
            </a:r>
            <a:r>
              <a:rPr lang="en" sz="2700">
                <a:solidFill>
                  <a:srgbClr val="B6D7A8"/>
                </a:solidFill>
              </a:rPr>
              <a:t>MUCAPE</a:t>
            </a:r>
            <a:r>
              <a:rPr lang="en" sz="2700">
                <a:solidFill>
                  <a:srgbClr val="FFFFFF"/>
                </a:solidFill>
              </a:rPr>
              <a:t>, </a:t>
            </a:r>
            <a:r>
              <a:rPr lang="en" sz="2700">
                <a:solidFill>
                  <a:srgbClr val="C9DAF8"/>
                </a:solidFill>
              </a:rPr>
              <a:t>MUCIN</a:t>
            </a:r>
            <a:r>
              <a:rPr lang="en" sz="2700">
                <a:solidFill>
                  <a:srgbClr val="FFFFFF"/>
                </a:solidFill>
              </a:rPr>
              <a:t>, </a:t>
            </a:r>
            <a:r>
              <a:rPr lang="en" sz="2700">
                <a:solidFill>
                  <a:srgbClr val="EAD1DC"/>
                </a:solidFill>
              </a:rPr>
              <a:t>EBWD</a:t>
            </a:r>
            <a:r>
              <a:rPr lang="en" sz="2700">
                <a:solidFill>
                  <a:srgbClr val="FFFFFF"/>
                </a:solidFill>
              </a:rPr>
              <a:t>, </a:t>
            </a:r>
            <a:r>
              <a:rPr lang="en" sz="2700">
                <a:solidFill>
                  <a:srgbClr val="FFE599"/>
                </a:solidFill>
              </a:rPr>
              <a:t>ESRH</a:t>
            </a:r>
            <a:r>
              <a:rPr lang="en" sz="2700">
                <a:solidFill>
                  <a:srgbClr val="FFFFFF"/>
                </a:solidFill>
              </a:rPr>
              <a:t>)</a:t>
            </a:r>
            <a:endParaRPr sz="27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FFFFF"/>
                </a:solidFill>
              </a:rPr>
              <a:t> </a:t>
            </a:r>
            <a:endParaRPr sz="2700">
              <a:solidFill>
                <a:srgbClr val="FFFFFF"/>
              </a:solidFill>
            </a:endParaRPr>
          </a:p>
        </p:txBody>
      </p:sp>
      <p:cxnSp>
        <p:nvCxnSpPr>
          <p:cNvPr id="251" name="Google Shape;251;p32"/>
          <p:cNvCxnSpPr/>
          <p:nvPr/>
        </p:nvCxnSpPr>
        <p:spPr>
          <a:xfrm rot="10800000">
            <a:off x="3469650" y="2770175"/>
            <a:ext cx="57600" cy="488700"/>
          </a:xfrm>
          <a:prstGeom prst="straightConnector1">
            <a:avLst/>
          </a:prstGeom>
          <a:noFill/>
          <a:ln cap="flat" cmpd="sng" w="28575">
            <a:solidFill>
              <a:srgbClr val="FFFFFF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52" name="Google Shape;252;p32"/>
          <p:cNvSpPr txBox="1"/>
          <p:nvPr>
            <p:ph idx="1" type="body"/>
          </p:nvPr>
        </p:nvSpPr>
        <p:spPr>
          <a:xfrm>
            <a:off x="2595600" y="2074200"/>
            <a:ext cx="1362000" cy="537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B6D7A8"/>
                </a:solidFill>
              </a:rPr>
              <a:t>1000</a:t>
            </a:r>
            <a:endParaRPr sz="27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FFFFF"/>
                </a:solidFill>
              </a:rPr>
              <a:t> </a:t>
            </a:r>
            <a:endParaRPr sz="2700">
              <a:solidFill>
                <a:srgbClr val="FFFFFF"/>
              </a:solidFill>
            </a:endParaRPr>
          </a:p>
        </p:txBody>
      </p:sp>
      <p:cxnSp>
        <p:nvCxnSpPr>
          <p:cNvPr id="253" name="Google Shape;253;p32"/>
          <p:cNvCxnSpPr/>
          <p:nvPr/>
        </p:nvCxnSpPr>
        <p:spPr>
          <a:xfrm>
            <a:off x="2595600" y="2190750"/>
            <a:ext cx="1362000" cy="0"/>
          </a:xfrm>
          <a:prstGeom prst="straightConnector1">
            <a:avLst/>
          </a:prstGeom>
          <a:noFill/>
          <a:ln cap="flat" cmpd="sng" w="19050">
            <a:solidFill>
              <a:srgbClr val="B6D7A8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54" name="Google Shape;254;p32"/>
          <p:cNvSpPr txBox="1"/>
          <p:nvPr>
            <p:ph idx="1" type="body"/>
          </p:nvPr>
        </p:nvSpPr>
        <p:spPr>
          <a:xfrm>
            <a:off x="2183925" y="3106475"/>
            <a:ext cx="5062200" cy="13611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B6D7A8"/>
                </a:solidFill>
              </a:rPr>
              <a:t>MUCAPE &lt;= 1000: term = 0 to 1.0</a:t>
            </a:r>
            <a:endParaRPr sz="2400">
              <a:solidFill>
                <a:srgbClr val="B6D7A8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B6D7A8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B6D7A8"/>
                </a:solidFill>
              </a:rPr>
              <a:t>MCAPE &gt; 1000: term = 1.0+</a:t>
            </a:r>
            <a:endParaRPr sz="2400">
              <a:solidFill>
                <a:srgbClr val="B6D7A8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 </a:t>
            </a:r>
            <a:endParaRPr sz="24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5"/>
          <p:cNvSpPr txBox="1"/>
          <p:nvPr/>
        </p:nvSpPr>
        <p:spPr>
          <a:xfrm>
            <a:off x="0" y="0"/>
            <a:ext cx="9144000" cy="11634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 fontScale="925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200">
                <a:solidFill>
                  <a:srgbClr val="FFFFFF"/>
                </a:solidFill>
              </a:rPr>
              <a:t>What is a composite </a:t>
            </a:r>
            <a:r>
              <a:rPr lang="en" sz="5200">
                <a:solidFill>
                  <a:srgbClr val="FFFFFF"/>
                </a:solidFill>
              </a:rPr>
              <a:t>parameter</a:t>
            </a:r>
            <a:r>
              <a:rPr lang="en" sz="5200">
                <a:solidFill>
                  <a:srgbClr val="FFFFFF"/>
                </a:solidFill>
              </a:rPr>
              <a:t>?</a:t>
            </a:r>
            <a:endParaRPr sz="5200">
              <a:solidFill>
                <a:srgbClr val="FFFFFF"/>
              </a:solidFill>
            </a:endParaRPr>
          </a:p>
        </p:txBody>
      </p:sp>
      <p:sp>
        <p:nvSpPr>
          <p:cNvPr id="71" name="Google Shape;71;p15"/>
          <p:cNvSpPr txBox="1"/>
          <p:nvPr/>
        </p:nvSpPr>
        <p:spPr>
          <a:xfrm>
            <a:off x="116550" y="1091600"/>
            <a:ext cx="4615200" cy="278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What is a </a:t>
            </a:r>
            <a:r>
              <a:rPr lang="en"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parameter</a:t>
            </a:r>
            <a:r>
              <a:rPr lang="en"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?</a:t>
            </a:r>
            <a:endParaRPr sz="18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A numerical or other </a:t>
            </a:r>
            <a:r>
              <a:rPr lang="en" sz="1200">
                <a:solidFill>
                  <a:schemeClr val="lt2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measurable</a:t>
            </a:r>
            <a:r>
              <a:rPr lang="en" sz="12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 factor forming one of a set that defines a system or sets the conditions of its operation.</a:t>
            </a:r>
            <a:br>
              <a:rPr lang="en" sz="1800">
                <a:solidFill>
                  <a:schemeClr val="lt2"/>
                </a:solidFill>
              </a:rPr>
            </a:br>
            <a:br>
              <a:rPr lang="en" sz="1800">
                <a:solidFill>
                  <a:schemeClr val="lt2"/>
                </a:solidFill>
              </a:rPr>
            </a:br>
            <a:r>
              <a:rPr lang="en" sz="1800">
                <a:solidFill>
                  <a:schemeClr val="lt2"/>
                </a:solidFill>
              </a:rPr>
              <a:t>In meteorology:</a:t>
            </a:r>
            <a:endParaRPr sz="1800">
              <a:solidFill>
                <a:schemeClr val="l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2"/>
                </a:solidFill>
              </a:rPr>
              <a:t>An equation or multiple sets of equations that produce a scaled numerical output based on one or more numerical inputs. </a:t>
            </a:r>
            <a:r>
              <a:rPr lang="en" sz="1200">
                <a:solidFill>
                  <a:schemeClr val="lt2"/>
                </a:solidFill>
              </a:rPr>
              <a:t>Usually</a:t>
            </a:r>
            <a:r>
              <a:rPr lang="en" sz="1200">
                <a:solidFill>
                  <a:schemeClr val="lt2"/>
                </a:solidFill>
              </a:rPr>
              <a:t> </a:t>
            </a:r>
            <a:r>
              <a:rPr lang="en" sz="1200">
                <a:solidFill>
                  <a:schemeClr val="lt2"/>
                </a:solidFill>
              </a:rPr>
              <a:t>produced by mixing forecast inputs to get a useful output.</a:t>
            </a:r>
            <a:br>
              <a:rPr lang="en" sz="1200">
                <a:solidFill>
                  <a:schemeClr val="lt2"/>
                </a:solidFill>
              </a:rPr>
            </a:br>
            <a:br>
              <a:rPr lang="en" sz="1200">
                <a:solidFill>
                  <a:schemeClr val="lt2"/>
                </a:solidFill>
              </a:rPr>
            </a:br>
            <a:r>
              <a:rPr lang="en" sz="1200">
                <a:solidFill>
                  <a:schemeClr val="lt2"/>
                </a:solidFill>
              </a:rPr>
              <a:t>Examples: </a:t>
            </a:r>
            <a:br>
              <a:rPr lang="en" sz="1200">
                <a:solidFill>
                  <a:schemeClr val="lt2"/>
                </a:solidFill>
              </a:rPr>
            </a:br>
            <a:endParaRPr sz="1200">
              <a:solidFill>
                <a:schemeClr val="lt2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Char char="●"/>
            </a:pPr>
            <a:r>
              <a:rPr lang="en" sz="1200">
                <a:solidFill>
                  <a:schemeClr val="lt2"/>
                </a:solidFill>
              </a:rPr>
              <a:t>Significant Hail </a:t>
            </a:r>
            <a:r>
              <a:rPr lang="en" sz="1200">
                <a:solidFill>
                  <a:schemeClr val="lt2"/>
                </a:solidFill>
              </a:rPr>
              <a:t>parameter</a:t>
            </a:r>
            <a:endParaRPr sz="1200">
              <a:solidFill>
                <a:schemeClr val="lt2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Char char="●"/>
            </a:pPr>
            <a:r>
              <a:rPr lang="en" sz="1200">
                <a:solidFill>
                  <a:schemeClr val="lt2"/>
                </a:solidFill>
              </a:rPr>
              <a:t>Derecho Composite</a:t>
            </a:r>
            <a:endParaRPr sz="1200">
              <a:solidFill>
                <a:schemeClr val="lt2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Char char="●"/>
            </a:pPr>
            <a:r>
              <a:rPr lang="en" sz="1200">
                <a:solidFill>
                  <a:schemeClr val="lt2"/>
                </a:solidFill>
              </a:rPr>
              <a:t>Non-Supercell Tornado</a:t>
            </a:r>
            <a:endParaRPr sz="1200">
              <a:solidFill>
                <a:schemeClr val="lt2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Char char="●"/>
            </a:pPr>
            <a:r>
              <a:rPr lang="en" sz="1200">
                <a:solidFill>
                  <a:schemeClr val="lt2"/>
                </a:solidFill>
              </a:rPr>
              <a:t>SHERBE</a:t>
            </a:r>
            <a:endParaRPr sz="1200">
              <a:solidFill>
                <a:schemeClr val="lt2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Char char="●"/>
            </a:pPr>
            <a:r>
              <a:rPr lang="en" sz="1200">
                <a:solidFill>
                  <a:schemeClr val="lt2"/>
                </a:solidFill>
              </a:rPr>
              <a:t>EHI (Energy Helicity Index)</a:t>
            </a:r>
            <a:endParaRPr sz="1200">
              <a:solidFill>
                <a:schemeClr val="lt2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Char char="●"/>
            </a:pPr>
            <a:r>
              <a:rPr lang="en" sz="1200">
                <a:solidFill>
                  <a:schemeClr val="lt2"/>
                </a:solidFill>
              </a:rPr>
              <a:t>Numerous other forecast examples.</a:t>
            </a:r>
            <a:endParaRPr sz="1200">
              <a:solidFill>
                <a:schemeClr val="lt2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lt2"/>
              </a:solidFill>
            </a:endParaRPr>
          </a:p>
        </p:txBody>
      </p:sp>
      <p:pic>
        <p:nvPicPr>
          <p:cNvPr id="72" name="Google Shape;72;p15"/>
          <p:cNvPicPr preferRelativeResize="0"/>
          <p:nvPr/>
        </p:nvPicPr>
        <p:blipFill rotWithShape="1">
          <a:blip r:embed="rId4">
            <a:alphaModFix/>
          </a:blip>
          <a:srcRect b="0" l="21217" r="33658" t="0"/>
          <a:stretch/>
        </p:blipFill>
        <p:spPr>
          <a:xfrm>
            <a:off x="6200175" y="1222175"/>
            <a:ext cx="2671089" cy="39942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33"/>
          <p:cNvSpPr txBox="1"/>
          <p:nvPr/>
        </p:nvSpPr>
        <p:spPr>
          <a:xfrm>
            <a:off x="0" y="58775"/>
            <a:ext cx="9144000" cy="11634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200">
                <a:solidFill>
                  <a:srgbClr val="FFFFFF"/>
                </a:solidFill>
              </a:rPr>
              <a:t> SCP </a:t>
            </a:r>
            <a:endParaRPr sz="5200">
              <a:solidFill>
                <a:srgbClr val="FFFFFF"/>
              </a:solidFill>
            </a:endParaRPr>
          </a:p>
        </p:txBody>
      </p:sp>
      <p:sp>
        <p:nvSpPr>
          <p:cNvPr id="260" name="Google Shape;260;p33"/>
          <p:cNvSpPr txBox="1"/>
          <p:nvPr>
            <p:ph idx="1" type="body"/>
          </p:nvPr>
        </p:nvSpPr>
        <p:spPr>
          <a:xfrm>
            <a:off x="0" y="1280450"/>
            <a:ext cx="9144000" cy="12912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FFFFF"/>
                </a:solidFill>
              </a:rPr>
              <a:t>SCP = f(</a:t>
            </a:r>
            <a:r>
              <a:rPr lang="en" sz="2700">
                <a:solidFill>
                  <a:srgbClr val="B6D7A8"/>
                </a:solidFill>
              </a:rPr>
              <a:t>MUCAPE</a:t>
            </a:r>
            <a:r>
              <a:rPr lang="en" sz="2700">
                <a:solidFill>
                  <a:srgbClr val="FFFFFF"/>
                </a:solidFill>
              </a:rPr>
              <a:t>,    </a:t>
            </a:r>
            <a:r>
              <a:rPr lang="en" sz="2700">
                <a:solidFill>
                  <a:srgbClr val="C9DAF8"/>
                </a:solidFill>
              </a:rPr>
              <a:t>-40    </a:t>
            </a:r>
            <a:r>
              <a:rPr lang="en" sz="2700">
                <a:solidFill>
                  <a:srgbClr val="FFFFFF"/>
                </a:solidFill>
              </a:rPr>
              <a:t>,</a:t>
            </a:r>
            <a:r>
              <a:rPr lang="en" sz="2700">
                <a:solidFill>
                  <a:srgbClr val="FFFFFF"/>
                </a:solidFill>
              </a:rPr>
              <a:t> </a:t>
            </a:r>
            <a:r>
              <a:rPr lang="en" sz="2700">
                <a:solidFill>
                  <a:srgbClr val="EAD1DC"/>
                </a:solidFill>
              </a:rPr>
              <a:t>E</a:t>
            </a:r>
            <a:r>
              <a:rPr lang="en" sz="2700">
                <a:solidFill>
                  <a:srgbClr val="EAD1DC"/>
                </a:solidFill>
              </a:rPr>
              <a:t>BWD</a:t>
            </a:r>
            <a:r>
              <a:rPr lang="en" sz="2700">
                <a:solidFill>
                  <a:srgbClr val="FFFFFF"/>
                </a:solidFill>
              </a:rPr>
              <a:t>, </a:t>
            </a:r>
            <a:r>
              <a:rPr lang="en" sz="2700">
                <a:solidFill>
                  <a:srgbClr val="FFE599"/>
                </a:solidFill>
              </a:rPr>
              <a:t>ESRH</a:t>
            </a:r>
            <a:r>
              <a:rPr lang="en" sz="2700">
                <a:solidFill>
                  <a:srgbClr val="FFFFFF"/>
                </a:solidFill>
              </a:rPr>
              <a:t>)</a:t>
            </a:r>
            <a:endParaRPr sz="27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FFFFF"/>
                </a:solidFill>
              </a:rPr>
              <a:t> </a:t>
            </a:r>
            <a:endParaRPr sz="2700">
              <a:solidFill>
                <a:srgbClr val="FFFFFF"/>
              </a:solidFill>
            </a:endParaRPr>
          </a:p>
        </p:txBody>
      </p:sp>
      <p:cxnSp>
        <p:nvCxnSpPr>
          <p:cNvPr id="261" name="Google Shape;261;p33"/>
          <p:cNvCxnSpPr/>
          <p:nvPr/>
        </p:nvCxnSpPr>
        <p:spPr>
          <a:xfrm flipH="1" rot="10800000">
            <a:off x="4800600" y="2913725"/>
            <a:ext cx="30300" cy="441000"/>
          </a:xfrm>
          <a:prstGeom prst="straightConnector1">
            <a:avLst/>
          </a:prstGeom>
          <a:noFill/>
          <a:ln cap="flat" cmpd="sng" w="28575">
            <a:solidFill>
              <a:srgbClr val="FFFFFF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62" name="Google Shape;262;p33"/>
          <p:cNvCxnSpPr/>
          <p:nvPr/>
        </p:nvCxnSpPr>
        <p:spPr>
          <a:xfrm flipH="1" rot="10800000">
            <a:off x="4323275" y="2194925"/>
            <a:ext cx="900900" cy="9600"/>
          </a:xfrm>
          <a:prstGeom prst="straightConnector1">
            <a:avLst/>
          </a:prstGeom>
          <a:noFill/>
          <a:ln cap="flat" cmpd="sng" w="19050">
            <a:solidFill>
              <a:srgbClr val="C9DAF8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63" name="Google Shape;263;p33"/>
          <p:cNvSpPr txBox="1"/>
          <p:nvPr>
            <p:ph idx="1" type="body"/>
          </p:nvPr>
        </p:nvSpPr>
        <p:spPr>
          <a:xfrm>
            <a:off x="1840300" y="3411275"/>
            <a:ext cx="5808300" cy="13611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A4C2F4"/>
                </a:solidFill>
              </a:rPr>
              <a:t>MUCIN &gt; -40: term = 1.0</a:t>
            </a:r>
            <a:endParaRPr sz="2400">
              <a:solidFill>
                <a:srgbClr val="A4C2F4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A4C2F4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A4C2F4"/>
                </a:solidFill>
              </a:rPr>
              <a:t>MUCIN &lt;= -40: term 0.0 to 1.0</a:t>
            </a:r>
            <a:endParaRPr sz="2400">
              <a:solidFill>
                <a:srgbClr val="A4C2F4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A4C2F4"/>
                </a:solidFill>
              </a:rPr>
              <a:t>(term decreases with increasing MUCIN)</a:t>
            </a:r>
            <a:endParaRPr>
              <a:solidFill>
                <a:srgbClr val="A4C2F4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A4C2F4"/>
                </a:solidFill>
              </a:rPr>
              <a:t> </a:t>
            </a:r>
            <a:endParaRPr sz="2400">
              <a:solidFill>
                <a:srgbClr val="A4C2F4"/>
              </a:solidFill>
            </a:endParaRPr>
          </a:p>
        </p:txBody>
      </p:sp>
      <p:sp>
        <p:nvSpPr>
          <p:cNvPr id="264" name="Google Shape;264;p33"/>
          <p:cNvSpPr txBox="1"/>
          <p:nvPr>
            <p:ph idx="1" type="body"/>
          </p:nvPr>
        </p:nvSpPr>
        <p:spPr>
          <a:xfrm>
            <a:off x="4119600" y="2150400"/>
            <a:ext cx="1362000" cy="537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C9DAF8"/>
                </a:solidFill>
              </a:rPr>
              <a:t>MUCIN</a:t>
            </a:r>
            <a:endParaRPr sz="2700">
              <a:solidFill>
                <a:srgbClr val="C9DAF8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C9DAF8"/>
                </a:solidFill>
              </a:rPr>
              <a:t> </a:t>
            </a:r>
            <a:endParaRPr sz="2700">
              <a:solidFill>
                <a:srgbClr val="C9DAF8"/>
              </a:solidFill>
            </a:endParaRPr>
          </a:p>
        </p:txBody>
      </p:sp>
      <p:sp>
        <p:nvSpPr>
          <p:cNvPr id="265" name="Google Shape;265;p33"/>
          <p:cNvSpPr txBox="1"/>
          <p:nvPr>
            <p:ph idx="1" type="body"/>
          </p:nvPr>
        </p:nvSpPr>
        <p:spPr>
          <a:xfrm>
            <a:off x="2595600" y="2150400"/>
            <a:ext cx="1362000" cy="537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B6D7A8"/>
                </a:solidFill>
              </a:rPr>
              <a:t>1000</a:t>
            </a:r>
            <a:endParaRPr sz="27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FFFFF"/>
                </a:solidFill>
              </a:rPr>
              <a:t> </a:t>
            </a:r>
            <a:endParaRPr sz="2700">
              <a:solidFill>
                <a:srgbClr val="FFFFFF"/>
              </a:solidFill>
            </a:endParaRPr>
          </a:p>
        </p:txBody>
      </p:sp>
      <p:cxnSp>
        <p:nvCxnSpPr>
          <p:cNvPr id="266" name="Google Shape;266;p33"/>
          <p:cNvCxnSpPr/>
          <p:nvPr/>
        </p:nvCxnSpPr>
        <p:spPr>
          <a:xfrm flipH="1" rot="10800000">
            <a:off x="2646875" y="2185325"/>
            <a:ext cx="1350000" cy="19200"/>
          </a:xfrm>
          <a:prstGeom prst="straightConnector1">
            <a:avLst/>
          </a:prstGeom>
          <a:noFill/>
          <a:ln cap="flat" cmpd="sng" w="19050">
            <a:solidFill>
              <a:srgbClr val="B6D7A8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Google Shape;271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2449" y="-20249"/>
            <a:ext cx="7619100" cy="5184000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Google Shape;272;p34"/>
          <p:cNvSpPr txBox="1"/>
          <p:nvPr/>
        </p:nvSpPr>
        <p:spPr>
          <a:xfrm>
            <a:off x="5066975" y="923850"/>
            <a:ext cx="3105300" cy="503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Strongest BWD with non-supercell storms </a:t>
            </a:r>
            <a:endParaRPr sz="130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(top “whisker”)</a:t>
            </a:r>
            <a:endParaRPr sz="130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3" name="Google Shape;273;p34"/>
          <p:cNvSpPr txBox="1"/>
          <p:nvPr/>
        </p:nvSpPr>
        <p:spPr>
          <a:xfrm>
            <a:off x="5604200" y="3048000"/>
            <a:ext cx="2720400" cy="503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CC0000"/>
                </a:solidFill>
                <a:latin typeface="Calibri"/>
                <a:ea typeface="Calibri"/>
                <a:cs typeface="Calibri"/>
                <a:sym typeface="Calibri"/>
              </a:rPr>
              <a:t>Weakest BWD with supercell storms</a:t>
            </a:r>
            <a:endParaRPr sz="1300">
              <a:solidFill>
                <a:srgbClr val="CC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CC0000"/>
                </a:solidFill>
                <a:latin typeface="Calibri"/>
                <a:ea typeface="Calibri"/>
                <a:cs typeface="Calibri"/>
                <a:sym typeface="Calibri"/>
              </a:rPr>
              <a:t>(bottom “whisker”)</a:t>
            </a:r>
            <a:endParaRPr sz="1300">
              <a:solidFill>
                <a:srgbClr val="CC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4" name="Google Shape;274;p34"/>
          <p:cNvSpPr/>
          <p:nvPr/>
        </p:nvSpPr>
        <p:spPr>
          <a:xfrm>
            <a:off x="4159850" y="2635850"/>
            <a:ext cx="660600" cy="2137500"/>
          </a:xfrm>
          <a:prstGeom prst="rect">
            <a:avLst/>
          </a:prstGeom>
          <a:noFill/>
          <a:ln cap="flat" cmpd="sng" w="19050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" name="Google Shape;279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7450" y="0"/>
            <a:ext cx="7521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Google Shape;280;p35"/>
          <p:cNvSpPr/>
          <p:nvPr/>
        </p:nvSpPr>
        <p:spPr>
          <a:xfrm>
            <a:off x="1562350" y="747625"/>
            <a:ext cx="4457100" cy="4351800"/>
          </a:xfrm>
          <a:prstGeom prst="rect">
            <a:avLst/>
          </a:prstGeom>
          <a:noFill/>
          <a:ln cap="flat" cmpd="sng" w="19050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1" name="Google Shape;281;p35"/>
          <p:cNvSpPr txBox="1"/>
          <p:nvPr/>
        </p:nvSpPr>
        <p:spPr>
          <a:xfrm>
            <a:off x="2885075" y="911050"/>
            <a:ext cx="2003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A86E8"/>
                </a:solidFill>
              </a:rPr>
              <a:t>Want to isolate these!</a:t>
            </a:r>
            <a:endParaRPr>
              <a:solidFill>
                <a:srgbClr val="4A86E8"/>
              </a:solidFill>
            </a:endParaRPr>
          </a:p>
        </p:txBody>
      </p:sp>
      <p:cxnSp>
        <p:nvCxnSpPr>
          <p:cNvPr id="282" name="Google Shape;282;p35"/>
          <p:cNvCxnSpPr/>
          <p:nvPr/>
        </p:nvCxnSpPr>
        <p:spPr>
          <a:xfrm flipH="1" rot="10800000">
            <a:off x="1504825" y="2760575"/>
            <a:ext cx="6699900" cy="114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36"/>
          <p:cNvSpPr txBox="1"/>
          <p:nvPr>
            <p:ph idx="1" type="body"/>
          </p:nvPr>
        </p:nvSpPr>
        <p:spPr>
          <a:xfrm>
            <a:off x="468700" y="3030275"/>
            <a:ext cx="5808300" cy="13611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4CCCC"/>
                </a:solidFill>
              </a:rPr>
              <a:t>EBWD</a:t>
            </a:r>
            <a:r>
              <a:rPr lang="en" sz="2400">
                <a:solidFill>
                  <a:srgbClr val="F4CCCC"/>
                </a:solidFill>
              </a:rPr>
              <a:t> &gt;= 20: term = 1.0</a:t>
            </a:r>
            <a:endParaRPr sz="2400">
              <a:solidFill>
                <a:srgbClr val="F4CCCC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4CCCC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4CCCC"/>
                </a:solidFill>
              </a:rPr>
              <a:t>10 &lt; EBWD &lt; 20: term 0.0 to 1.0</a:t>
            </a:r>
            <a:endParaRPr sz="2400">
              <a:solidFill>
                <a:srgbClr val="F4CCCC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4CCCC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4CCCC"/>
                </a:solidFill>
              </a:rPr>
              <a:t>EBWD &lt; 10: term = 0.0</a:t>
            </a:r>
            <a:endParaRPr sz="2400">
              <a:solidFill>
                <a:srgbClr val="F4CCCC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4CCCC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4CCCC"/>
                </a:solidFill>
              </a:rPr>
              <a:t> </a:t>
            </a:r>
            <a:endParaRPr sz="2400">
              <a:solidFill>
                <a:srgbClr val="F4CCCC"/>
              </a:solidFill>
            </a:endParaRPr>
          </a:p>
        </p:txBody>
      </p:sp>
      <p:sp>
        <p:nvSpPr>
          <p:cNvPr id="288" name="Google Shape;288;p36"/>
          <p:cNvSpPr txBox="1"/>
          <p:nvPr/>
        </p:nvSpPr>
        <p:spPr>
          <a:xfrm>
            <a:off x="0" y="58775"/>
            <a:ext cx="9144000" cy="11634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200">
                <a:solidFill>
                  <a:srgbClr val="FFFFFF"/>
                </a:solidFill>
              </a:rPr>
              <a:t> SCP </a:t>
            </a:r>
            <a:endParaRPr sz="5200">
              <a:solidFill>
                <a:srgbClr val="FFFFFF"/>
              </a:solidFill>
            </a:endParaRPr>
          </a:p>
        </p:txBody>
      </p:sp>
      <p:sp>
        <p:nvSpPr>
          <p:cNvPr id="289" name="Google Shape;289;p36"/>
          <p:cNvSpPr txBox="1"/>
          <p:nvPr>
            <p:ph idx="1" type="body"/>
          </p:nvPr>
        </p:nvSpPr>
        <p:spPr>
          <a:xfrm>
            <a:off x="0" y="1280450"/>
            <a:ext cx="9144000" cy="12912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FFFFF"/>
                </a:solidFill>
              </a:rPr>
              <a:t>SCP = f(</a:t>
            </a:r>
            <a:r>
              <a:rPr lang="en" sz="2700">
                <a:solidFill>
                  <a:srgbClr val="B6D7A8"/>
                </a:solidFill>
              </a:rPr>
              <a:t>MUCAPE</a:t>
            </a:r>
            <a:r>
              <a:rPr lang="en" sz="2700">
                <a:solidFill>
                  <a:srgbClr val="FFFFFF"/>
                </a:solidFill>
              </a:rPr>
              <a:t>,    </a:t>
            </a:r>
            <a:r>
              <a:rPr lang="en" sz="2700">
                <a:solidFill>
                  <a:srgbClr val="C9DAF8"/>
                </a:solidFill>
              </a:rPr>
              <a:t>-40    </a:t>
            </a:r>
            <a:r>
              <a:rPr lang="en" sz="2700">
                <a:solidFill>
                  <a:srgbClr val="FFFFFF"/>
                </a:solidFill>
              </a:rPr>
              <a:t>,   </a:t>
            </a:r>
            <a:r>
              <a:rPr lang="en" sz="2700">
                <a:solidFill>
                  <a:srgbClr val="EAD1DC"/>
                </a:solidFill>
              </a:rPr>
              <a:t>EBWD  </a:t>
            </a:r>
            <a:r>
              <a:rPr lang="en" sz="2700">
                <a:solidFill>
                  <a:srgbClr val="FFFFFF"/>
                </a:solidFill>
              </a:rPr>
              <a:t>, </a:t>
            </a:r>
            <a:r>
              <a:rPr lang="en" sz="2700">
                <a:solidFill>
                  <a:srgbClr val="FFE599"/>
                </a:solidFill>
              </a:rPr>
              <a:t>ESRH</a:t>
            </a:r>
            <a:r>
              <a:rPr lang="en" sz="2700">
                <a:solidFill>
                  <a:srgbClr val="FFFFFF"/>
                </a:solidFill>
              </a:rPr>
              <a:t>)</a:t>
            </a:r>
            <a:endParaRPr sz="27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FFFFF"/>
                </a:solidFill>
              </a:rPr>
              <a:t> </a:t>
            </a:r>
            <a:endParaRPr sz="2700">
              <a:solidFill>
                <a:srgbClr val="FFFFFF"/>
              </a:solidFill>
            </a:endParaRPr>
          </a:p>
        </p:txBody>
      </p:sp>
      <p:cxnSp>
        <p:nvCxnSpPr>
          <p:cNvPr id="290" name="Google Shape;290;p36"/>
          <p:cNvCxnSpPr/>
          <p:nvPr/>
        </p:nvCxnSpPr>
        <p:spPr>
          <a:xfrm flipH="1" rot="10800000">
            <a:off x="4170875" y="2194925"/>
            <a:ext cx="900900" cy="9600"/>
          </a:xfrm>
          <a:prstGeom prst="straightConnector1">
            <a:avLst/>
          </a:prstGeom>
          <a:noFill/>
          <a:ln cap="flat" cmpd="sng" w="19050">
            <a:solidFill>
              <a:srgbClr val="C9DAF8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91" name="Google Shape;291;p36"/>
          <p:cNvSpPr txBox="1"/>
          <p:nvPr>
            <p:ph idx="1" type="body"/>
          </p:nvPr>
        </p:nvSpPr>
        <p:spPr>
          <a:xfrm>
            <a:off x="3891000" y="2150400"/>
            <a:ext cx="1362000" cy="537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C9DAF8"/>
                </a:solidFill>
              </a:rPr>
              <a:t>MUCIN</a:t>
            </a:r>
            <a:endParaRPr sz="2700">
              <a:solidFill>
                <a:srgbClr val="C9DAF8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C9DAF8"/>
                </a:solidFill>
              </a:rPr>
              <a:t> </a:t>
            </a:r>
            <a:endParaRPr sz="2700">
              <a:solidFill>
                <a:srgbClr val="C9DAF8"/>
              </a:solidFill>
            </a:endParaRPr>
          </a:p>
        </p:txBody>
      </p:sp>
      <p:sp>
        <p:nvSpPr>
          <p:cNvPr id="292" name="Google Shape;292;p36"/>
          <p:cNvSpPr txBox="1"/>
          <p:nvPr>
            <p:ph idx="1" type="body"/>
          </p:nvPr>
        </p:nvSpPr>
        <p:spPr>
          <a:xfrm>
            <a:off x="2367000" y="2150400"/>
            <a:ext cx="1362000" cy="537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B6D7A8"/>
                </a:solidFill>
              </a:rPr>
              <a:t>1000</a:t>
            </a:r>
            <a:endParaRPr sz="27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FFFFF"/>
                </a:solidFill>
              </a:rPr>
              <a:t> </a:t>
            </a:r>
            <a:endParaRPr sz="2700">
              <a:solidFill>
                <a:srgbClr val="FFFFFF"/>
              </a:solidFill>
            </a:endParaRPr>
          </a:p>
        </p:txBody>
      </p:sp>
      <p:cxnSp>
        <p:nvCxnSpPr>
          <p:cNvPr id="293" name="Google Shape;293;p36"/>
          <p:cNvCxnSpPr/>
          <p:nvPr/>
        </p:nvCxnSpPr>
        <p:spPr>
          <a:xfrm flipH="1" rot="10800000">
            <a:off x="2418275" y="2185325"/>
            <a:ext cx="1350000" cy="19200"/>
          </a:xfrm>
          <a:prstGeom prst="straightConnector1">
            <a:avLst/>
          </a:prstGeom>
          <a:noFill/>
          <a:ln cap="flat" cmpd="sng" w="19050">
            <a:solidFill>
              <a:srgbClr val="B6D7A8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94" name="Google Shape;294;p36"/>
          <p:cNvCxnSpPr/>
          <p:nvPr/>
        </p:nvCxnSpPr>
        <p:spPr>
          <a:xfrm>
            <a:off x="5466275" y="2204525"/>
            <a:ext cx="1175100" cy="4500"/>
          </a:xfrm>
          <a:prstGeom prst="straightConnector1">
            <a:avLst/>
          </a:prstGeom>
          <a:noFill/>
          <a:ln cap="flat" cmpd="sng" w="19050">
            <a:solidFill>
              <a:srgbClr val="F4CCCC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95" name="Google Shape;295;p36"/>
          <p:cNvSpPr txBox="1"/>
          <p:nvPr>
            <p:ph idx="1" type="body"/>
          </p:nvPr>
        </p:nvSpPr>
        <p:spPr>
          <a:xfrm>
            <a:off x="5338800" y="2150400"/>
            <a:ext cx="1362000" cy="537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4CCCC"/>
                </a:solidFill>
              </a:rPr>
              <a:t>20</a:t>
            </a:r>
            <a:endParaRPr sz="2700">
              <a:solidFill>
                <a:srgbClr val="F4CCCC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4CCCC"/>
                </a:solidFill>
              </a:rPr>
              <a:t> </a:t>
            </a:r>
            <a:endParaRPr sz="2700">
              <a:solidFill>
                <a:srgbClr val="F4CCCC"/>
              </a:solidFill>
            </a:endParaRPr>
          </a:p>
        </p:txBody>
      </p:sp>
      <p:sp>
        <p:nvSpPr>
          <p:cNvPr id="296" name="Google Shape;296;p36"/>
          <p:cNvSpPr txBox="1"/>
          <p:nvPr>
            <p:ph idx="1" type="body"/>
          </p:nvPr>
        </p:nvSpPr>
        <p:spPr>
          <a:xfrm>
            <a:off x="6038500" y="2838100"/>
            <a:ext cx="3105600" cy="21087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F4CCCC"/>
                </a:solidFill>
              </a:rPr>
              <a:t>Note: </a:t>
            </a:r>
            <a:endParaRPr sz="1400">
              <a:solidFill>
                <a:srgbClr val="F4CCCC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F4CCCC"/>
                </a:solidFill>
              </a:rPr>
              <a:t>This is done so that environments with very high shear/very low CAPE don’t give false alarms </a:t>
            </a:r>
            <a:endParaRPr sz="1400">
              <a:solidFill>
                <a:srgbClr val="F4CCCC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F4CCCC"/>
                </a:solidFill>
              </a:rPr>
              <a:t>(think bulk Richardson #). </a:t>
            </a:r>
            <a:endParaRPr sz="1400">
              <a:solidFill>
                <a:srgbClr val="F4CCCC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4CCCC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4CCCC"/>
                </a:solidFill>
              </a:rPr>
              <a:t> </a:t>
            </a:r>
            <a:endParaRPr sz="2400">
              <a:solidFill>
                <a:srgbClr val="F4CCCC"/>
              </a:solidFill>
            </a:endParaRPr>
          </a:p>
        </p:txBody>
      </p:sp>
      <p:cxnSp>
        <p:nvCxnSpPr>
          <p:cNvPr id="297" name="Google Shape;297;p36"/>
          <p:cNvCxnSpPr/>
          <p:nvPr/>
        </p:nvCxnSpPr>
        <p:spPr>
          <a:xfrm>
            <a:off x="5338800" y="3370925"/>
            <a:ext cx="555900" cy="3000"/>
          </a:xfrm>
          <a:prstGeom prst="straightConnector1">
            <a:avLst/>
          </a:prstGeom>
          <a:noFill/>
          <a:ln cap="flat" cmpd="sng" w="28575">
            <a:solidFill>
              <a:srgbClr val="FFFFFF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" name="Google Shape;302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40600" y="0"/>
            <a:ext cx="75603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03" name="Google Shape;303;p37"/>
          <p:cNvSpPr/>
          <p:nvPr/>
        </p:nvSpPr>
        <p:spPr>
          <a:xfrm>
            <a:off x="1562350" y="747625"/>
            <a:ext cx="4457100" cy="4351800"/>
          </a:xfrm>
          <a:prstGeom prst="rect">
            <a:avLst/>
          </a:prstGeom>
          <a:noFill/>
          <a:ln cap="flat" cmpd="sng" w="19050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4" name="Google Shape;304;p37"/>
          <p:cNvSpPr txBox="1"/>
          <p:nvPr/>
        </p:nvSpPr>
        <p:spPr>
          <a:xfrm>
            <a:off x="2808875" y="758650"/>
            <a:ext cx="2003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A86E8"/>
                </a:solidFill>
              </a:rPr>
              <a:t>Want to isolate these!</a:t>
            </a:r>
            <a:endParaRPr>
              <a:solidFill>
                <a:srgbClr val="4A86E8"/>
              </a:solidFill>
            </a:endParaRPr>
          </a:p>
        </p:txBody>
      </p:sp>
      <p:cxnSp>
        <p:nvCxnSpPr>
          <p:cNvPr id="305" name="Google Shape;305;p37"/>
          <p:cNvCxnSpPr/>
          <p:nvPr/>
        </p:nvCxnSpPr>
        <p:spPr>
          <a:xfrm flipH="1" rot="10800000">
            <a:off x="1562350" y="4322450"/>
            <a:ext cx="6699900" cy="114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38"/>
          <p:cNvSpPr txBox="1"/>
          <p:nvPr>
            <p:ph idx="1" type="body"/>
          </p:nvPr>
        </p:nvSpPr>
        <p:spPr>
          <a:xfrm>
            <a:off x="1687900" y="3182675"/>
            <a:ext cx="5808300" cy="13611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E599"/>
                </a:solidFill>
              </a:rPr>
              <a:t>ESRH &lt;= 50: term = 0.0 to 1.0</a:t>
            </a:r>
            <a:endParaRPr sz="2400">
              <a:solidFill>
                <a:srgbClr val="FFE599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E599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E599"/>
                </a:solidFill>
              </a:rPr>
              <a:t>ESRH &gt; 50: term = 1.0+</a:t>
            </a:r>
            <a:endParaRPr sz="2400">
              <a:solidFill>
                <a:srgbClr val="FFE599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E599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E599"/>
                </a:solidFill>
              </a:rPr>
              <a:t> </a:t>
            </a:r>
            <a:endParaRPr sz="2400">
              <a:solidFill>
                <a:srgbClr val="FFE599"/>
              </a:solidFill>
            </a:endParaRPr>
          </a:p>
        </p:txBody>
      </p:sp>
      <p:sp>
        <p:nvSpPr>
          <p:cNvPr id="311" name="Google Shape;311;p38"/>
          <p:cNvSpPr txBox="1"/>
          <p:nvPr/>
        </p:nvSpPr>
        <p:spPr>
          <a:xfrm>
            <a:off x="0" y="58775"/>
            <a:ext cx="9144000" cy="11634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200">
                <a:solidFill>
                  <a:srgbClr val="FFFFFF"/>
                </a:solidFill>
              </a:rPr>
              <a:t> SCP </a:t>
            </a:r>
            <a:endParaRPr sz="5200">
              <a:solidFill>
                <a:srgbClr val="FFFFFF"/>
              </a:solidFill>
            </a:endParaRPr>
          </a:p>
        </p:txBody>
      </p:sp>
      <p:sp>
        <p:nvSpPr>
          <p:cNvPr id="312" name="Google Shape;312;p38"/>
          <p:cNvSpPr txBox="1"/>
          <p:nvPr>
            <p:ph idx="1" type="body"/>
          </p:nvPr>
        </p:nvSpPr>
        <p:spPr>
          <a:xfrm>
            <a:off x="0" y="1280450"/>
            <a:ext cx="9144000" cy="12912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FFFFF"/>
                </a:solidFill>
              </a:rPr>
              <a:t>SCP = f(</a:t>
            </a:r>
            <a:r>
              <a:rPr lang="en" sz="2700">
                <a:solidFill>
                  <a:srgbClr val="B6D7A8"/>
                </a:solidFill>
              </a:rPr>
              <a:t>MUCAPE</a:t>
            </a:r>
            <a:r>
              <a:rPr lang="en" sz="2700">
                <a:solidFill>
                  <a:srgbClr val="FFFFFF"/>
                </a:solidFill>
              </a:rPr>
              <a:t>,    </a:t>
            </a:r>
            <a:r>
              <a:rPr lang="en" sz="2700">
                <a:solidFill>
                  <a:srgbClr val="C9DAF8"/>
                </a:solidFill>
              </a:rPr>
              <a:t>-40    </a:t>
            </a:r>
            <a:r>
              <a:rPr lang="en" sz="2700">
                <a:solidFill>
                  <a:srgbClr val="FFFFFF"/>
                </a:solidFill>
              </a:rPr>
              <a:t>,   </a:t>
            </a:r>
            <a:r>
              <a:rPr lang="en" sz="2700">
                <a:solidFill>
                  <a:srgbClr val="EAD1DC"/>
                </a:solidFill>
              </a:rPr>
              <a:t>EBWD  </a:t>
            </a:r>
            <a:r>
              <a:rPr lang="en" sz="2700">
                <a:solidFill>
                  <a:srgbClr val="FFFFFF"/>
                </a:solidFill>
              </a:rPr>
              <a:t>, </a:t>
            </a:r>
            <a:r>
              <a:rPr lang="en" sz="2700">
                <a:solidFill>
                  <a:srgbClr val="FFE599"/>
                </a:solidFill>
              </a:rPr>
              <a:t>ESRH</a:t>
            </a:r>
            <a:r>
              <a:rPr lang="en" sz="2700">
                <a:solidFill>
                  <a:srgbClr val="FFFFFF"/>
                </a:solidFill>
              </a:rPr>
              <a:t>)</a:t>
            </a:r>
            <a:endParaRPr sz="27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FFFFF"/>
                </a:solidFill>
              </a:rPr>
              <a:t> </a:t>
            </a:r>
            <a:endParaRPr sz="2700">
              <a:solidFill>
                <a:srgbClr val="FFFFFF"/>
              </a:solidFill>
            </a:endParaRPr>
          </a:p>
        </p:txBody>
      </p:sp>
      <p:cxnSp>
        <p:nvCxnSpPr>
          <p:cNvPr id="313" name="Google Shape;313;p38"/>
          <p:cNvCxnSpPr/>
          <p:nvPr/>
        </p:nvCxnSpPr>
        <p:spPr>
          <a:xfrm flipH="1" rot="10800000">
            <a:off x="4170875" y="2194925"/>
            <a:ext cx="900900" cy="9600"/>
          </a:xfrm>
          <a:prstGeom prst="straightConnector1">
            <a:avLst/>
          </a:prstGeom>
          <a:noFill/>
          <a:ln cap="flat" cmpd="sng" w="19050">
            <a:solidFill>
              <a:srgbClr val="C9DAF8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14" name="Google Shape;314;p38"/>
          <p:cNvSpPr txBox="1"/>
          <p:nvPr>
            <p:ph idx="1" type="body"/>
          </p:nvPr>
        </p:nvSpPr>
        <p:spPr>
          <a:xfrm>
            <a:off x="3891000" y="2150400"/>
            <a:ext cx="1362000" cy="537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C9DAF8"/>
                </a:solidFill>
              </a:rPr>
              <a:t>MUCIN</a:t>
            </a:r>
            <a:endParaRPr sz="2700">
              <a:solidFill>
                <a:srgbClr val="C9DAF8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C9DAF8"/>
                </a:solidFill>
              </a:rPr>
              <a:t> </a:t>
            </a:r>
            <a:endParaRPr sz="2700">
              <a:solidFill>
                <a:srgbClr val="C9DAF8"/>
              </a:solidFill>
            </a:endParaRPr>
          </a:p>
        </p:txBody>
      </p:sp>
      <p:sp>
        <p:nvSpPr>
          <p:cNvPr id="315" name="Google Shape;315;p38"/>
          <p:cNvSpPr txBox="1"/>
          <p:nvPr>
            <p:ph idx="1" type="body"/>
          </p:nvPr>
        </p:nvSpPr>
        <p:spPr>
          <a:xfrm>
            <a:off x="2367000" y="2150400"/>
            <a:ext cx="1362000" cy="537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B6D7A8"/>
                </a:solidFill>
              </a:rPr>
              <a:t>1000</a:t>
            </a:r>
            <a:endParaRPr sz="27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FFFFF"/>
                </a:solidFill>
              </a:rPr>
              <a:t> </a:t>
            </a:r>
            <a:endParaRPr sz="2700">
              <a:solidFill>
                <a:srgbClr val="FFFFFF"/>
              </a:solidFill>
            </a:endParaRPr>
          </a:p>
        </p:txBody>
      </p:sp>
      <p:cxnSp>
        <p:nvCxnSpPr>
          <p:cNvPr id="316" name="Google Shape;316;p38"/>
          <p:cNvCxnSpPr/>
          <p:nvPr/>
        </p:nvCxnSpPr>
        <p:spPr>
          <a:xfrm flipH="1" rot="10800000">
            <a:off x="2418275" y="2185325"/>
            <a:ext cx="1350000" cy="19200"/>
          </a:xfrm>
          <a:prstGeom prst="straightConnector1">
            <a:avLst/>
          </a:prstGeom>
          <a:noFill/>
          <a:ln cap="flat" cmpd="sng" w="19050">
            <a:solidFill>
              <a:srgbClr val="B6D7A8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17" name="Google Shape;317;p38"/>
          <p:cNvCxnSpPr/>
          <p:nvPr/>
        </p:nvCxnSpPr>
        <p:spPr>
          <a:xfrm>
            <a:off x="5466275" y="2204525"/>
            <a:ext cx="1175100" cy="4500"/>
          </a:xfrm>
          <a:prstGeom prst="straightConnector1">
            <a:avLst/>
          </a:prstGeom>
          <a:noFill/>
          <a:ln cap="flat" cmpd="sng" w="19050">
            <a:solidFill>
              <a:srgbClr val="F4CCCC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18" name="Google Shape;318;p38"/>
          <p:cNvSpPr txBox="1"/>
          <p:nvPr>
            <p:ph idx="1" type="body"/>
          </p:nvPr>
        </p:nvSpPr>
        <p:spPr>
          <a:xfrm>
            <a:off x="5338800" y="2150400"/>
            <a:ext cx="1362000" cy="537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4CCCC"/>
                </a:solidFill>
              </a:rPr>
              <a:t>20</a:t>
            </a:r>
            <a:endParaRPr sz="2700">
              <a:solidFill>
                <a:srgbClr val="F4CCCC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4CCCC"/>
                </a:solidFill>
              </a:rPr>
              <a:t> </a:t>
            </a:r>
            <a:endParaRPr sz="2700">
              <a:solidFill>
                <a:srgbClr val="F4CCCC"/>
              </a:solidFill>
            </a:endParaRPr>
          </a:p>
        </p:txBody>
      </p:sp>
      <p:sp>
        <p:nvSpPr>
          <p:cNvPr id="319" name="Google Shape;319;p38"/>
          <p:cNvSpPr txBox="1"/>
          <p:nvPr>
            <p:ph idx="1" type="body"/>
          </p:nvPr>
        </p:nvSpPr>
        <p:spPr>
          <a:xfrm>
            <a:off x="6786600" y="2150400"/>
            <a:ext cx="1362000" cy="537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FE599"/>
                </a:solidFill>
              </a:rPr>
              <a:t>5</a:t>
            </a:r>
            <a:r>
              <a:rPr lang="en" sz="2700">
                <a:solidFill>
                  <a:srgbClr val="FFE599"/>
                </a:solidFill>
              </a:rPr>
              <a:t>0</a:t>
            </a:r>
            <a:endParaRPr sz="2700">
              <a:solidFill>
                <a:srgbClr val="FFE599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FE599"/>
                </a:solidFill>
              </a:rPr>
              <a:t> </a:t>
            </a:r>
            <a:endParaRPr sz="2700">
              <a:solidFill>
                <a:srgbClr val="FFE599"/>
              </a:solidFill>
            </a:endParaRPr>
          </a:p>
        </p:txBody>
      </p:sp>
      <p:cxnSp>
        <p:nvCxnSpPr>
          <p:cNvPr id="320" name="Google Shape;320;p38"/>
          <p:cNvCxnSpPr/>
          <p:nvPr/>
        </p:nvCxnSpPr>
        <p:spPr>
          <a:xfrm flipH="1" rot="10800000">
            <a:off x="6990275" y="2200925"/>
            <a:ext cx="963600" cy="3600"/>
          </a:xfrm>
          <a:prstGeom prst="straightConnector1">
            <a:avLst/>
          </a:prstGeom>
          <a:noFill/>
          <a:ln cap="flat" cmpd="sng" w="19050">
            <a:solidFill>
              <a:srgbClr val="FFE599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39"/>
          <p:cNvSpPr txBox="1"/>
          <p:nvPr/>
        </p:nvSpPr>
        <p:spPr>
          <a:xfrm>
            <a:off x="0" y="58775"/>
            <a:ext cx="9144000" cy="11634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200">
                <a:solidFill>
                  <a:srgbClr val="FFFFFF"/>
                </a:solidFill>
              </a:rPr>
              <a:t> SCP </a:t>
            </a:r>
            <a:endParaRPr sz="5200">
              <a:solidFill>
                <a:srgbClr val="FFFFFF"/>
              </a:solidFill>
            </a:endParaRPr>
          </a:p>
        </p:txBody>
      </p:sp>
      <p:sp>
        <p:nvSpPr>
          <p:cNvPr id="326" name="Google Shape;326;p39"/>
          <p:cNvSpPr txBox="1"/>
          <p:nvPr>
            <p:ph idx="1" type="body"/>
          </p:nvPr>
        </p:nvSpPr>
        <p:spPr>
          <a:xfrm>
            <a:off x="0" y="1280450"/>
            <a:ext cx="9144000" cy="1935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Three steps involved:</a:t>
            </a:r>
            <a:endParaRPr sz="2400">
              <a:solidFill>
                <a:srgbClr val="FFFFFF"/>
              </a:solidFill>
            </a:endParaRPr>
          </a:p>
          <a:p>
            <a:pPr indent="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indent="-3810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-"/>
            </a:pPr>
            <a:r>
              <a:rPr lang="en" sz="2400">
                <a:solidFill>
                  <a:srgbClr val="FFFFFF"/>
                </a:solidFill>
              </a:rPr>
              <a:t>Combine terms of buoyancy and shear that are </a:t>
            </a:r>
            <a:endParaRPr sz="24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relevant to supercell formation.</a:t>
            </a:r>
            <a:endParaRPr sz="24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indent="-3810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-"/>
            </a:pPr>
            <a:r>
              <a:rPr lang="en" sz="2400">
                <a:solidFill>
                  <a:srgbClr val="FFFFFF"/>
                </a:solidFill>
              </a:rPr>
              <a:t>Normalize these terms to climatological distributions</a:t>
            </a:r>
            <a:endParaRPr sz="24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indent="-3810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D966"/>
              </a:buClr>
              <a:buSzPts val="2400"/>
              <a:buChar char="-"/>
            </a:pPr>
            <a:r>
              <a:rPr lang="en" sz="2400">
                <a:solidFill>
                  <a:srgbClr val="FFD966"/>
                </a:solidFill>
              </a:rPr>
              <a:t>Combine the terms for a final product</a:t>
            </a:r>
            <a:endParaRPr sz="2400">
              <a:solidFill>
                <a:srgbClr val="FFD966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 </a:t>
            </a:r>
            <a:endParaRPr sz="24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40"/>
          <p:cNvSpPr txBox="1"/>
          <p:nvPr>
            <p:ph idx="1" type="body"/>
          </p:nvPr>
        </p:nvSpPr>
        <p:spPr>
          <a:xfrm>
            <a:off x="216000" y="2954075"/>
            <a:ext cx="8737800" cy="13611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Multiplying the terms allows for:</a:t>
            </a:r>
            <a:endParaRPr sz="2400">
              <a:solidFill>
                <a:srgbClr val="FFFFFF"/>
              </a:solidFill>
            </a:endParaRPr>
          </a:p>
          <a:p>
            <a:pPr indent="-3810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-"/>
            </a:pPr>
            <a:r>
              <a:rPr lang="en" sz="2400">
                <a:solidFill>
                  <a:srgbClr val="FFFFFF"/>
                </a:solidFill>
              </a:rPr>
              <a:t>One (or more) terms to compensate for a weakness</a:t>
            </a:r>
            <a:endParaRPr sz="2400">
              <a:solidFill>
                <a:srgbClr val="FFFFFF"/>
              </a:solidFill>
            </a:endParaRPr>
          </a:p>
          <a:p>
            <a:pPr indent="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indent="-3810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-"/>
            </a:pPr>
            <a:r>
              <a:rPr lang="en" sz="2400">
                <a:solidFill>
                  <a:srgbClr val="FFFFFF"/>
                </a:solidFill>
              </a:rPr>
              <a:t>The parameter to go to zero if one term is not in place </a:t>
            </a:r>
            <a:endParaRPr sz="2400">
              <a:solidFill>
                <a:srgbClr val="FFFFFF"/>
              </a:solidFill>
            </a:endParaRPr>
          </a:p>
          <a:p>
            <a:pPr indent="-3810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-"/>
            </a:pPr>
            <a:r>
              <a:rPr lang="en" sz="2400">
                <a:solidFill>
                  <a:srgbClr val="FFFFFF"/>
                </a:solidFill>
              </a:rPr>
              <a:t>(ex: no CAPE)</a:t>
            </a:r>
            <a:endParaRPr sz="2400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 </a:t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332" name="Google Shape;332;p40"/>
          <p:cNvSpPr txBox="1"/>
          <p:nvPr/>
        </p:nvSpPr>
        <p:spPr>
          <a:xfrm>
            <a:off x="0" y="58775"/>
            <a:ext cx="9144000" cy="11634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200">
                <a:solidFill>
                  <a:srgbClr val="FFFFFF"/>
                </a:solidFill>
              </a:rPr>
              <a:t> SCP </a:t>
            </a:r>
            <a:endParaRPr sz="5200">
              <a:solidFill>
                <a:srgbClr val="FFFFFF"/>
              </a:solidFill>
            </a:endParaRPr>
          </a:p>
        </p:txBody>
      </p:sp>
      <p:sp>
        <p:nvSpPr>
          <p:cNvPr id="333" name="Google Shape;333;p40"/>
          <p:cNvSpPr txBox="1"/>
          <p:nvPr>
            <p:ph idx="1" type="body"/>
          </p:nvPr>
        </p:nvSpPr>
        <p:spPr>
          <a:xfrm>
            <a:off x="-37800" y="1280550"/>
            <a:ext cx="9144000" cy="12912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FFFFF"/>
                </a:solidFill>
              </a:rPr>
              <a:t>SCP = </a:t>
            </a:r>
            <a:r>
              <a:rPr lang="en" sz="2700">
                <a:solidFill>
                  <a:srgbClr val="B6D7A8"/>
                </a:solidFill>
              </a:rPr>
              <a:t>MUCAPE</a:t>
            </a:r>
            <a:r>
              <a:rPr lang="en" sz="2700">
                <a:solidFill>
                  <a:srgbClr val="FFFFFF"/>
                </a:solidFill>
              </a:rPr>
              <a:t> *</a:t>
            </a:r>
            <a:r>
              <a:rPr lang="en" sz="2700">
                <a:solidFill>
                  <a:srgbClr val="FFFFFF"/>
                </a:solidFill>
              </a:rPr>
              <a:t>    </a:t>
            </a:r>
            <a:r>
              <a:rPr lang="en" sz="2700">
                <a:solidFill>
                  <a:srgbClr val="C9DAF8"/>
                </a:solidFill>
              </a:rPr>
              <a:t>-40    </a:t>
            </a:r>
            <a:r>
              <a:rPr lang="en" sz="2700">
                <a:solidFill>
                  <a:srgbClr val="FFFFFF"/>
                </a:solidFill>
              </a:rPr>
              <a:t>*</a:t>
            </a:r>
            <a:r>
              <a:rPr lang="en" sz="2700">
                <a:solidFill>
                  <a:srgbClr val="FFFFFF"/>
                </a:solidFill>
              </a:rPr>
              <a:t>   </a:t>
            </a:r>
            <a:r>
              <a:rPr lang="en" sz="2700">
                <a:solidFill>
                  <a:srgbClr val="EAD1DC"/>
                </a:solidFill>
              </a:rPr>
              <a:t>EBWD  </a:t>
            </a:r>
            <a:r>
              <a:rPr lang="en" sz="2700">
                <a:solidFill>
                  <a:srgbClr val="FFFFFF"/>
                </a:solidFill>
              </a:rPr>
              <a:t>*</a:t>
            </a:r>
            <a:r>
              <a:rPr lang="en" sz="2700">
                <a:solidFill>
                  <a:srgbClr val="FFFFFF"/>
                </a:solidFill>
              </a:rPr>
              <a:t> </a:t>
            </a:r>
            <a:r>
              <a:rPr lang="en" sz="2700">
                <a:solidFill>
                  <a:srgbClr val="FFE599"/>
                </a:solidFill>
              </a:rPr>
              <a:t>ESRH</a:t>
            </a:r>
            <a:endParaRPr sz="27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FFFFF"/>
                </a:solidFill>
              </a:rPr>
              <a:t> </a:t>
            </a:r>
            <a:endParaRPr sz="2700">
              <a:solidFill>
                <a:srgbClr val="FFFFFF"/>
              </a:solidFill>
            </a:endParaRPr>
          </a:p>
        </p:txBody>
      </p:sp>
      <p:cxnSp>
        <p:nvCxnSpPr>
          <p:cNvPr id="334" name="Google Shape;334;p40"/>
          <p:cNvCxnSpPr/>
          <p:nvPr/>
        </p:nvCxnSpPr>
        <p:spPr>
          <a:xfrm flipH="1" rot="10800000">
            <a:off x="4170875" y="2194925"/>
            <a:ext cx="900900" cy="9600"/>
          </a:xfrm>
          <a:prstGeom prst="straightConnector1">
            <a:avLst/>
          </a:prstGeom>
          <a:noFill/>
          <a:ln cap="flat" cmpd="sng" w="19050">
            <a:solidFill>
              <a:srgbClr val="C9DAF8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35" name="Google Shape;335;p40"/>
          <p:cNvSpPr txBox="1"/>
          <p:nvPr>
            <p:ph idx="1" type="body"/>
          </p:nvPr>
        </p:nvSpPr>
        <p:spPr>
          <a:xfrm>
            <a:off x="3891000" y="2150400"/>
            <a:ext cx="1362000" cy="537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C9DAF8"/>
                </a:solidFill>
              </a:rPr>
              <a:t>MUCIN</a:t>
            </a:r>
            <a:endParaRPr sz="2700">
              <a:solidFill>
                <a:srgbClr val="C9DAF8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C9DAF8"/>
                </a:solidFill>
              </a:rPr>
              <a:t> </a:t>
            </a:r>
            <a:endParaRPr sz="2700">
              <a:solidFill>
                <a:srgbClr val="C9DAF8"/>
              </a:solidFill>
            </a:endParaRPr>
          </a:p>
        </p:txBody>
      </p:sp>
      <p:sp>
        <p:nvSpPr>
          <p:cNvPr id="336" name="Google Shape;336;p40"/>
          <p:cNvSpPr txBox="1"/>
          <p:nvPr>
            <p:ph idx="1" type="body"/>
          </p:nvPr>
        </p:nvSpPr>
        <p:spPr>
          <a:xfrm>
            <a:off x="2214600" y="2150400"/>
            <a:ext cx="1362000" cy="537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B6D7A8"/>
                </a:solidFill>
              </a:rPr>
              <a:t>1000</a:t>
            </a:r>
            <a:endParaRPr sz="27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FFFFF"/>
                </a:solidFill>
              </a:rPr>
              <a:t> </a:t>
            </a:r>
            <a:endParaRPr sz="2700">
              <a:solidFill>
                <a:srgbClr val="FFFFFF"/>
              </a:solidFill>
            </a:endParaRPr>
          </a:p>
        </p:txBody>
      </p:sp>
      <p:cxnSp>
        <p:nvCxnSpPr>
          <p:cNvPr id="337" name="Google Shape;337;p40"/>
          <p:cNvCxnSpPr/>
          <p:nvPr/>
        </p:nvCxnSpPr>
        <p:spPr>
          <a:xfrm flipH="1" rot="10800000">
            <a:off x="2265875" y="2185325"/>
            <a:ext cx="1350000" cy="19200"/>
          </a:xfrm>
          <a:prstGeom prst="straightConnector1">
            <a:avLst/>
          </a:prstGeom>
          <a:noFill/>
          <a:ln cap="flat" cmpd="sng" w="19050">
            <a:solidFill>
              <a:srgbClr val="B6D7A8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38" name="Google Shape;338;p40"/>
          <p:cNvCxnSpPr/>
          <p:nvPr/>
        </p:nvCxnSpPr>
        <p:spPr>
          <a:xfrm>
            <a:off x="5466275" y="2204525"/>
            <a:ext cx="1175100" cy="4500"/>
          </a:xfrm>
          <a:prstGeom prst="straightConnector1">
            <a:avLst/>
          </a:prstGeom>
          <a:noFill/>
          <a:ln cap="flat" cmpd="sng" w="19050">
            <a:solidFill>
              <a:srgbClr val="F4CCCC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39" name="Google Shape;339;p40"/>
          <p:cNvSpPr txBox="1"/>
          <p:nvPr>
            <p:ph idx="1" type="body"/>
          </p:nvPr>
        </p:nvSpPr>
        <p:spPr>
          <a:xfrm>
            <a:off x="5338800" y="2150400"/>
            <a:ext cx="1362000" cy="537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4CCCC"/>
                </a:solidFill>
              </a:rPr>
              <a:t>20</a:t>
            </a:r>
            <a:endParaRPr sz="2700">
              <a:solidFill>
                <a:srgbClr val="F4CCCC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4CCCC"/>
                </a:solidFill>
              </a:rPr>
              <a:t> </a:t>
            </a:r>
            <a:endParaRPr sz="2700">
              <a:solidFill>
                <a:srgbClr val="F4CCCC"/>
              </a:solidFill>
            </a:endParaRPr>
          </a:p>
        </p:txBody>
      </p:sp>
      <p:sp>
        <p:nvSpPr>
          <p:cNvPr id="340" name="Google Shape;340;p40"/>
          <p:cNvSpPr txBox="1"/>
          <p:nvPr>
            <p:ph idx="1" type="body"/>
          </p:nvPr>
        </p:nvSpPr>
        <p:spPr>
          <a:xfrm>
            <a:off x="6786600" y="2150400"/>
            <a:ext cx="1362000" cy="537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FE599"/>
                </a:solidFill>
              </a:rPr>
              <a:t>50</a:t>
            </a:r>
            <a:endParaRPr sz="2700">
              <a:solidFill>
                <a:srgbClr val="FFE599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FE599"/>
                </a:solidFill>
              </a:rPr>
              <a:t> </a:t>
            </a:r>
            <a:endParaRPr sz="2700">
              <a:solidFill>
                <a:srgbClr val="FFE599"/>
              </a:solidFill>
            </a:endParaRPr>
          </a:p>
        </p:txBody>
      </p:sp>
      <p:cxnSp>
        <p:nvCxnSpPr>
          <p:cNvPr id="341" name="Google Shape;341;p40"/>
          <p:cNvCxnSpPr/>
          <p:nvPr/>
        </p:nvCxnSpPr>
        <p:spPr>
          <a:xfrm flipH="1" rot="10800000">
            <a:off x="6990275" y="2200925"/>
            <a:ext cx="963600" cy="3600"/>
          </a:xfrm>
          <a:prstGeom prst="straightConnector1">
            <a:avLst/>
          </a:prstGeom>
          <a:noFill/>
          <a:ln cap="flat" cmpd="sng" w="19050">
            <a:solidFill>
              <a:srgbClr val="FFE599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41"/>
          <p:cNvSpPr txBox="1"/>
          <p:nvPr>
            <p:ph idx="1" type="body"/>
          </p:nvPr>
        </p:nvSpPr>
        <p:spPr>
          <a:xfrm>
            <a:off x="216000" y="2954075"/>
            <a:ext cx="8737800" cy="13611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Also note: </a:t>
            </a:r>
            <a:endParaRPr sz="2400">
              <a:solidFill>
                <a:srgbClr val="FFFFFF"/>
              </a:solidFill>
            </a:endParaRPr>
          </a:p>
          <a:p>
            <a:pPr indent="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indent="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MUCAPE and ESRH are the two main drivers of high SCP values!</a:t>
            </a:r>
            <a:endParaRPr sz="2400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 </a:t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347" name="Google Shape;347;p41"/>
          <p:cNvSpPr txBox="1"/>
          <p:nvPr/>
        </p:nvSpPr>
        <p:spPr>
          <a:xfrm>
            <a:off x="0" y="58775"/>
            <a:ext cx="9144000" cy="11634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200">
                <a:solidFill>
                  <a:srgbClr val="FFFFFF"/>
                </a:solidFill>
              </a:rPr>
              <a:t> SCP </a:t>
            </a:r>
            <a:endParaRPr sz="5200">
              <a:solidFill>
                <a:srgbClr val="FFFFFF"/>
              </a:solidFill>
            </a:endParaRPr>
          </a:p>
        </p:txBody>
      </p:sp>
      <p:sp>
        <p:nvSpPr>
          <p:cNvPr id="348" name="Google Shape;348;p41"/>
          <p:cNvSpPr txBox="1"/>
          <p:nvPr>
            <p:ph idx="1" type="body"/>
          </p:nvPr>
        </p:nvSpPr>
        <p:spPr>
          <a:xfrm>
            <a:off x="-37800" y="1280550"/>
            <a:ext cx="9144000" cy="12912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FFFFF"/>
                </a:solidFill>
              </a:rPr>
              <a:t>SCP = </a:t>
            </a:r>
            <a:r>
              <a:rPr lang="en" sz="2700">
                <a:solidFill>
                  <a:srgbClr val="B6D7A8"/>
                </a:solidFill>
              </a:rPr>
              <a:t>MUCAPE</a:t>
            </a:r>
            <a:r>
              <a:rPr lang="en" sz="2700">
                <a:solidFill>
                  <a:srgbClr val="FFFFFF"/>
                </a:solidFill>
              </a:rPr>
              <a:t> *    </a:t>
            </a:r>
            <a:r>
              <a:rPr lang="en" sz="2700">
                <a:solidFill>
                  <a:srgbClr val="C9DAF8"/>
                </a:solidFill>
              </a:rPr>
              <a:t>-40    </a:t>
            </a:r>
            <a:r>
              <a:rPr lang="en" sz="2700">
                <a:solidFill>
                  <a:srgbClr val="FFFFFF"/>
                </a:solidFill>
              </a:rPr>
              <a:t>*   </a:t>
            </a:r>
            <a:r>
              <a:rPr lang="en" sz="2700">
                <a:solidFill>
                  <a:srgbClr val="EAD1DC"/>
                </a:solidFill>
              </a:rPr>
              <a:t>EBWD  </a:t>
            </a:r>
            <a:r>
              <a:rPr lang="en" sz="2700">
                <a:solidFill>
                  <a:srgbClr val="FFFFFF"/>
                </a:solidFill>
              </a:rPr>
              <a:t>* </a:t>
            </a:r>
            <a:r>
              <a:rPr lang="en" sz="2700">
                <a:solidFill>
                  <a:srgbClr val="FFE599"/>
                </a:solidFill>
              </a:rPr>
              <a:t>ESRH</a:t>
            </a:r>
            <a:endParaRPr sz="27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FFFFF"/>
                </a:solidFill>
              </a:rPr>
              <a:t> </a:t>
            </a:r>
            <a:endParaRPr sz="2700">
              <a:solidFill>
                <a:srgbClr val="FFFFFF"/>
              </a:solidFill>
            </a:endParaRPr>
          </a:p>
        </p:txBody>
      </p:sp>
      <p:cxnSp>
        <p:nvCxnSpPr>
          <p:cNvPr id="349" name="Google Shape;349;p41"/>
          <p:cNvCxnSpPr/>
          <p:nvPr/>
        </p:nvCxnSpPr>
        <p:spPr>
          <a:xfrm flipH="1" rot="10800000">
            <a:off x="4170875" y="2194925"/>
            <a:ext cx="900900" cy="9600"/>
          </a:xfrm>
          <a:prstGeom prst="straightConnector1">
            <a:avLst/>
          </a:prstGeom>
          <a:noFill/>
          <a:ln cap="flat" cmpd="sng" w="19050">
            <a:solidFill>
              <a:srgbClr val="C9DAF8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50" name="Google Shape;350;p41"/>
          <p:cNvSpPr txBox="1"/>
          <p:nvPr>
            <p:ph idx="1" type="body"/>
          </p:nvPr>
        </p:nvSpPr>
        <p:spPr>
          <a:xfrm>
            <a:off x="3891000" y="2150400"/>
            <a:ext cx="1362000" cy="537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C9DAF8"/>
                </a:solidFill>
              </a:rPr>
              <a:t>MUCIN</a:t>
            </a:r>
            <a:endParaRPr sz="2700">
              <a:solidFill>
                <a:srgbClr val="C9DAF8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C9DAF8"/>
                </a:solidFill>
              </a:rPr>
              <a:t> </a:t>
            </a:r>
            <a:endParaRPr sz="2700">
              <a:solidFill>
                <a:srgbClr val="C9DAF8"/>
              </a:solidFill>
            </a:endParaRPr>
          </a:p>
        </p:txBody>
      </p:sp>
      <p:sp>
        <p:nvSpPr>
          <p:cNvPr id="351" name="Google Shape;351;p41"/>
          <p:cNvSpPr txBox="1"/>
          <p:nvPr>
            <p:ph idx="1" type="body"/>
          </p:nvPr>
        </p:nvSpPr>
        <p:spPr>
          <a:xfrm>
            <a:off x="2214600" y="2150400"/>
            <a:ext cx="1362000" cy="537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B6D7A8"/>
                </a:solidFill>
              </a:rPr>
              <a:t>1000</a:t>
            </a:r>
            <a:endParaRPr sz="27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FFFFF"/>
                </a:solidFill>
              </a:rPr>
              <a:t> </a:t>
            </a:r>
            <a:endParaRPr sz="2700">
              <a:solidFill>
                <a:srgbClr val="FFFFFF"/>
              </a:solidFill>
            </a:endParaRPr>
          </a:p>
        </p:txBody>
      </p:sp>
      <p:cxnSp>
        <p:nvCxnSpPr>
          <p:cNvPr id="352" name="Google Shape;352;p41"/>
          <p:cNvCxnSpPr/>
          <p:nvPr/>
        </p:nvCxnSpPr>
        <p:spPr>
          <a:xfrm flipH="1" rot="10800000">
            <a:off x="2265875" y="2185325"/>
            <a:ext cx="1350000" cy="19200"/>
          </a:xfrm>
          <a:prstGeom prst="straightConnector1">
            <a:avLst/>
          </a:prstGeom>
          <a:noFill/>
          <a:ln cap="flat" cmpd="sng" w="19050">
            <a:solidFill>
              <a:srgbClr val="B6D7A8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53" name="Google Shape;353;p41"/>
          <p:cNvCxnSpPr/>
          <p:nvPr/>
        </p:nvCxnSpPr>
        <p:spPr>
          <a:xfrm>
            <a:off x="5466275" y="2204525"/>
            <a:ext cx="1175100" cy="4500"/>
          </a:xfrm>
          <a:prstGeom prst="straightConnector1">
            <a:avLst/>
          </a:prstGeom>
          <a:noFill/>
          <a:ln cap="flat" cmpd="sng" w="19050">
            <a:solidFill>
              <a:srgbClr val="F4CCCC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54" name="Google Shape;354;p41"/>
          <p:cNvSpPr txBox="1"/>
          <p:nvPr>
            <p:ph idx="1" type="body"/>
          </p:nvPr>
        </p:nvSpPr>
        <p:spPr>
          <a:xfrm>
            <a:off x="5338800" y="2150400"/>
            <a:ext cx="1362000" cy="537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4CCCC"/>
                </a:solidFill>
              </a:rPr>
              <a:t>20</a:t>
            </a:r>
            <a:endParaRPr sz="2700">
              <a:solidFill>
                <a:srgbClr val="F4CCCC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4CCCC"/>
                </a:solidFill>
              </a:rPr>
              <a:t> </a:t>
            </a:r>
            <a:endParaRPr sz="2700">
              <a:solidFill>
                <a:srgbClr val="F4CCCC"/>
              </a:solidFill>
            </a:endParaRPr>
          </a:p>
        </p:txBody>
      </p:sp>
      <p:sp>
        <p:nvSpPr>
          <p:cNvPr id="355" name="Google Shape;355;p41"/>
          <p:cNvSpPr txBox="1"/>
          <p:nvPr>
            <p:ph idx="1" type="body"/>
          </p:nvPr>
        </p:nvSpPr>
        <p:spPr>
          <a:xfrm>
            <a:off x="6786600" y="2150400"/>
            <a:ext cx="1362000" cy="537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FE599"/>
                </a:solidFill>
              </a:rPr>
              <a:t>50</a:t>
            </a:r>
            <a:endParaRPr sz="2700">
              <a:solidFill>
                <a:srgbClr val="FFE599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FE599"/>
                </a:solidFill>
              </a:rPr>
              <a:t> </a:t>
            </a:r>
            <a:endParaRPr sz="2700">
              <a:solidFill>
                <a:srgbClr val="FFE599"/>
              </a:solidFill>
            </a:endParaRPr>
          </a:p>
        </p:txBody>
      </p:sp>
      <p:cxnSp>
        <p:nvCxnSpPr>
          <p:cNvPr id="356" name="Google Shape;356;p41"/>
          <p:cNvCxnSpPr/>
          <p:nvPr/>
        </p:nvCxnSpPr>
        <p:spPr>
          <a:xfrm flipH="1" rot="10800000">
            <a:off x="6990275" y="2200925"/>
            <a:ext cx="963600" cy="3600"/>
          </a:xfrm>
          <a:prstGeom prst="straightConnector1">
            <a:avLst/>
          </a:prstGeom>
          <a:noFill/>
          <a:ln cap="flat" cmpd="sng" w="19050">
            <a:solidFill>
              <a:srgbClr val="FFE599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57" name="Google Shape;357;p41"/>
          <p:cNvCxnSpPr>
            <a:endCxn id="351" idx="2"/>
          </p:cNvCxnSpPr>
          <p:nvPr/>
        </p:nvCxnSpPr>
        <p:spPr>
          <a:xfrm flipH="1" rot="10800000">
            <a:off x="2892300" y="2688300"/>
            <a:ext cx="3300" cy="633900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58" name="Google Shape;358;p41"/>
          <p:cNvCxnSpPr/>
          <p:nvPr/>
        </p:nvCxnSpPr>
        <p:spPr>
          <a:xfrm flipH="1" rot="10800000">
            <a:off x="7470425" y="2723425"/>
            <a:ext cx="3300" cy="633900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3" name="Google Shape;363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85689" y="0"/>
            <a:ext cx="6618300" cy="4526100"/>
          </a:xfrm>
          <a:prstGeom prst="rect">
            <a:avLst/>
          </a:prstGeom>
          <a:noFill/>
          <a:ln>
            <a:noFill/>
          </a:ln>
        </p:spPr>
      </p:pic>
      <p:sp>
        <p:nvSpPr>
          <p:cNvPr id="364" name="Google Shape;364;p42"/>
          <p:cNvSpPr/>
          <p:nvPr/>
        </p:nvSpPr>
        <p:spPr>
          <a:xfrm>
            <a:off x="6295000" y="1600200"/>
            <a:ext cx="1219200" cy="2019300"/>
          </a:xfrm>
          <a:prstGeom prst="ellipse">
            <a:avLst/>
          </a:prstGeom>
          <a:noFill/>
          <a:ln cap="flat" cmpd="sng" w="571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5" name="Google Shape;365;p42"/>
          <p:cNvSpPr/>
          <p:nvPr/>
        </p:nvSpPr>
        <p:spPr>
          <a:xfrm>
            <a:off x="2441457" y="2971800"/>
            <a:ext cx="990600" cy="1295400"/>
          </a:xfrm>
          <a:prstGeom prst="ellipse">
            <a:avLst/>
          </a:prstGeom>
          <a:noFill/>
          <a:ln cap="flat" cmpd="sng" w="57150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6" name="Google Shape;366;p42"/>
          <p:cNvSpPr txBox="1"/>
          <p:nvPr/>
        </p:nvSpPr>
        <p:spPr>
          <a:xfrm>
            <a:off x="5214375" y="4419600"/>
            <a:ext cx="39297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Stronger rotation – larger SCP</a:t>
            </a:r>
            <a:endParaRPr sz="24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7" name="Google Shape;367;p42"/>
          <p:cNvSpPr txBox="1"/>
          <p:nvPr/>
        </p:nvSpPr>
        <p:spPr>
          <a:xfrm>
            <a:off x="935175" y="4419600"/>
            <a:ext cx="42792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Weaker rotation – smaller SCP</a:t>
            </a:r>
            <a:endParaRPr sz="240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6"/>
          <p:cNvSpPr txBox="1"/>
          <p:nvPr/>
        </p:nvSpPr>
        <p:spPr>
          <a:xfrm>
            <a:off x="0" y="58775"/>
            <a:ext cx="9144000" cy="11634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200">
                <a:solidFill>
                  <a:srgbClr val="FFFFFF"/>
                </a:solidFill>
              </a:rPr>
              <a:t>SCP &amp; STP</a:t>
            </a:r>
            <a:endParaRPr sz="5200">
              <a:solidFill>
                <a:srgbClr val="FFFFFF"/>
              </a:solidFill>
            </a:endParaRPr>
          </a:p>
        </p:txBody>
      </p:sp>
      <p:sp>
        <p:nvSpPr>
          <p:cNvPr id="78" name="Google Shape;78;p16"/>
          <p:cNvSpPr txBox="1"/>
          <p:nvPr>
            <p:ph idx="1" type="body"/>
          </p:nvPr>
        </p:nvSpPr>
        <p:spPr>
          <a:xfrm>
            <a:off x="261275" y="1161850"/>
            <a:ext cx="5059200" cy="1935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What are they? </a:t>
            </a:r>
            <a:endParaRPr sz="24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2600" u="sng">
                <a:solidFill>
                  <a:srgbClr val="FFFFFF"/>
                </a:solidFill>
              </a:rPr>
              <a:t>S</a:t>
            </a:r>
            <a:r>
              <a:rPr lang="en" sz="2400">
                <a:solidFill>
                  <a:srgbClr val="FFFFFF"/>
                </a:solidFill>
              </a:rPr>
              <a:t>upercell </a:t>
            </a:r>
            <a:r>
              <a:rPr b="1" lang="en" sz="2600" u="sng">
                <a:solidFill>
                  <a:srgbClr val="FFFFFF"/>
                </a:solidFill>
              </a:rPr>
              <a:t>C</a:t>
            </a:r>
            <a:r>
              <a:rPr lang="en" sz="2400">
                <a:solidFill>
                  <a:srgbClr val="FFFFFF"/>
                </a:solidFill>
              </a:rPr>
              <a:t>omposite </a:t>
            </a:r>
            <a:r>
              <a:rPr b="1" lang="en" sz="2600" u="sng">
                <a:solidFill>
                  <a:srgbClr val="FFFFFF"/>
                </a:solidFill>
              </a:rPr>
              <a:t>P</a:t>
            </a:r>
            <a:r>
              <a:rPr lang="en" sz="2400">
                <a:solidFill>
                  <a:srgbClr val="FFFFFF"/>
                </a:solidFill>
              </a:rPr>
              <a:t>arameter</a:t>
            </a:r>
            <a:endParaRPr sz="24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2600" u="sng">
                <a:solidFill>
                  <a:srgbClr val="FFFFFF"/>
                </a:solidFill>
              </a:rPr>
              <a:t>S</a:t>
            </a:r>
            <a:r>
              <a:rPr lang="en" sz="2400">
                <a:solidFill>
                  <a:srgbClr val="FFFFFF"/>
                </a:solidFill>
              </a:rPr>
              <a:t>ignificant </a:t>
            </a:r>
            <a:r>
              <a:rPr b="1" lang="en" sz="2600" u="sng">
                <a:solidFill>
                  <a:srgbClr val="FFFFFF"/>
                </a:solidFill>
              </a:rPr>
              <a:t>T</a:t>
            </a:r>
            <a:r>
              <a:rPr lang="en" sz="2400">
                <a:solidFill>
                  <a:srgbClr val="FFFFFF"/>
                </a:solidFill>
              </a:rPr>
              <a:t>ornado </a:t>
            </a:r>
            <a:r>
              <a:rPr b="1" lang="en" sz="2700" u="sng">
                <a:solidFill>
                  <a:srgbClr val="FFFFFF"/>
                </a:solidFill>
              </a:rPr>
              <a:t>P</a:t>
            </a:r>
            <a:r>
              <a:rPr lang="en" sz="2400">
                <a:solidFill>
                  <a:srgbClr val="FFFFFF"/>
                </a:solidFill>
              </a:rPr>
              <a:t>arameter</a:t>
            </a:r>
            <a:endParaRPr sz="24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</p:txBody>
      </p:sp>
      <p:pic>
        <p:nvPicPr>
          <p:cNvPr id="79" name="Google Shape;79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620075" y="3326350"/>
            <a:ext cx="2519726" cy="163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620076" y="1360125"/>
            <a:ext cx="2480125" cy="1654224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16"/>
          <p:cNvSpPr txBox="1"/>
          <p:nvPr>
            <p:ph idx="4294967295" type="subTitle"/>
          </p:nvPr>
        </p:nvSpPr>
        <p:spPr>
          <a:xfrm>
            <a:off x="507800" y="4476525"/>
            <a:ext cx="2012400" cy="6036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</a:rPr>
              <a:t>Thompson et al. 2004</a:t>
            </a:r>
            <a:endParaRPr sz="10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</a:rPr>
              <a:t>Thompson et al. 2012</a:t>
            </a:r>
            <a:endParaRPr sz="10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0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2" name="Google Shape;372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7875" y="0"/>
            <a:ext cx="8136300" cy="5374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44"/>
          <p:cNvSpPr txBox="1"/>
          <p:nvPr/>
        </p:nvSpPr>
        <p:spPr>
          <a:xfrm>
            <a:off x="0" y="58775"/>
            <a:ext cx="9144000" cy="11634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200">
                <a:solidFill>
                  <a:srgbClr val="FFFFFF"/>
                </a:solidFill>
              </a:rPr>
              <a:t> SCP Strengths </a:t>
            </a:r>
            <a:endParaRPr sz="5200">
              <a:solidFill>
                <a:srgbClr val="FFFFFF"/>
              </a:solidFill>
            </a:endParaRPr>
          </a:p>
        </p:txBody>
      </p:sp>
      <p:sp>
        <p:nvSpPr>
          <p:cNvPr id="378" name="Google Shape;378;p44"/>
          <p:cNvSpPr txBox="1"/>
          <p:nvPr>
            <p:ph idx="1" type="body"/>
          </p:nvPr>
        </p:nvSpPr>
        <p:spPr>
          <a:xfrm>
            <a:off x="0" y="1585250"/>
            <a:ext cx="9144000" cy="1935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-"/>
            </a:pPr>
            <a:r>
              <a:rPr lang="en" sz="2400">
                <a:solidFill>
                  <a:srgbClr val="FFFFFF"/>
                </a:solidFill>
              </a:rPr>
              <a:t>Simple estimate of conditional supercell potential</a:t>
            </a:r>
            <a:endParaRPr sz="24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indent="-3810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-"/>
            </a:pPr>
            <a:r>
              <a:rPr lang="en" sz="2400">
                <a:solidFill>
                  <a:srgbClr val="FFFFFF"/>
                </a:solidFill>
              </a:rPr>
              <a:t>Covers a wide range of </a:t>
            </a:r>
            <a:r>
              <a:rPr lang="en" sz="2400">
                <a:solidFill>
                  <a:srgbClr val="FFFFFF"/>
                </a:solidFill>
              </a:rPr>
              <a:t>environments</a:t>
            </a:r>
            <a:r>
              <a:rPr lang="en" sz="2400">
                <a:solidFill>
                  <a:srgbClr val="FFFFFF"/>
                </a:solidFill>
              </a:rPr>
              <a:t> </a:t>
            </a:r>
            <a:endParaRPr sz="2400">
              <a:solidFill>
                <a:srgbClr val="FFFFFF"/>
              </a:solidFill>
            </a:endParaRPr>
          </a:p>
          <a:p>
            <a:pPr indent="457200" lvl="0" marL="2286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(surface-based and elevated)</a:t>
            </a:r>
            <a:endParaRPr sz="24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indent="-3810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-"/>
            </a:pPr>
            <a:r>
              <a:rPr lang="en" sz="2400">
                <a:solidFill>
                  <a:srgbClr val="FFFFFF"/>
                </a:solidFill>
              </a:rPr>
              <a:t>Has a physical basis in </a:t>
            </a:r>
            <a:r>
              <a:rPr lang="en" sz="2400">
                <a:solidFill>
                  <a:srgbClr val="FFFFFF"/>
                </a:solidFill>
              </a:rPr>
              <a:t>relevant</a:t>
            </a:r>
            <a:r>
              <a:rPr lang="en" sz="2400">
                <a:solidFill>
                  <a:srgbClr val="FFFFFF"/>
                </a:solidFill>
              </a:rPr>
              <a:t> processes for supercells</a:t>
            </a:r>
            <a:endParaRPr sz="24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 </a:t>
            </a:r>
            <a:endParaRPr sz="24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4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4" name="Google Shape;384;p4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385" name="Google Shape;385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46"/>
          <p:cNvSpPr txBox="1"/>
          <p:nvPr/>
        </p:nvSpPr>
        <p:spPr>
          <a:xfrm>
            <a:off x="0" y="58775"/>
            <a:ext cx="9144000" cy="11634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200">
                <a:solidFill>
                  <a:srgbClr val="FFFFFF"/>
                </a:solidFill>
              </a:rPr>
              <a:t> SCP Weaknesses </a:t>
            </a:r>
            <a:endParaRPr sz="5200">
              <a:solidFill>
                <a:srgbClr val="FFFFFF"/>
              </a:solidFill>
            </a:endParaRPr>
          </a:p>
        </p:txBody>
      </p:sp>
      <p:sp>
        <p:nvSpPr>
          <p:cNvPr id="391" name="Google Shape;391;p46"/>
          <p:cNvSpPr txBox="1"/>
          <p:nvPr>
            <p:ph idx="1" type="body"/>
          </p:nvPr>
        </p:nvSpPr>
        <p:spPr>
          <a:xfrm>
            <a:off x="0" y="1280450"/>
            <a:ext cx="9144000" cy="35583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83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Char char="➢"/>
            </a:pPr>
            <a:r>
              <a:rPr lang="en" sz="2200">
                <a:solidFill>
                  <a:srgbClr val="FFFFFF"/>
                </a:solidFill>
              </a:rPr>
              <a:t>Conditional on having a right-moving supercell!</a:t>
            </a:r>
            <a:endParaRPr sz="2200">
              <a:solidFill>
                <a:srgbClr val="FFFFFF"/>
              </a:solidFill>
            </a:endParaRPr>
          </a:p>
          <a:p>
            <a:pPr indent="-368300" lvl="1" marL="137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Char char="○"/>
            </a:pPr>
            <a:r>
              <a:rPr lang="en" sz="2200">
                <a:solidFill>
                  <a:srgbClr val="FFFFFF"/>
                </a:solidFill>
              </a:rPr>
              <a:t>Does not consider: </a:t>
            </a:r>
            <a:endParaRPr sz="2200">
              <a:solidFill>
                <a:srgbClr val="FFFFFF"/>
              </a:solidFill>
            </a:endParaRPr>
          </a:p>
          <a:p>
            <a:pPr indent="-368300" lvl="2" marL="1828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Char char="■"/>
            </a:pPr>
            <a:r>
              <a:rPr lang="en" sz="2200">
                <a:solidFill>
                  <a:srgbClr val="FFFFFF"/>
                </a:solidFill>
              </a:rPr>
              <a:t>Convective initiation</a:t>
            </a:r>
            <a:endParaRPr sz="2200">
              <a:solidFill>
                <a:srgbClr val="FFFFFF"/>
              </a:solidFill>
            </a:endParaRPr>
          </a:p>
          <a:p>
            <a:pPr indent="-368300" lvl="2" marL="1828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Char char="■"/>
            </a:pPr>
            <a:r>
              <a:rPr lang="en" sz="2200">
                <a:solidFill>
                  <a:srgbClr val="FFFFFF"/>
                </a:solidFill>
              </a:rPr>
              <a:t>Storm mode</a:t>
            </a:r>
            <a:endParaRPr sz="2200">
              <a:solidFill>
                <a:srgbClr val="FFFFFF"/>
              </a:solidFill>
            </a:endParaRPr>
          </a:p>
          <a:p>
            <a:pPr indent="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rgbClr val="FFFFFF"/>
              </a:solidFill>
            </a:endParaRPr>
          </a:p>
          <a:p>
            <a:pPr indent="-3683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Char char="➢"/>
            </a:pPr>
            <a:r>
              <a:rPr lang="en" sz="2200">
                <a:solidFill>
                  <a:srgbClr val="FFFFFF"/>
                </a:solidFill>
              </a:rPr>
              <a:t>Sensitive to storm-motion estimate</a:t>
            </a:r>
            <a:endParaRPr sz="2200">
              <a:solidFill>
                <a:srgbClr val="FFFFFF"/>
              </a:solidFill>
            </a:endParaRPr>
          </a:p>
          <a:p>
            <a:pPr indent="-368300" lvl="1" marL="137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Char char="○"/>
            </a:pPr>
            <a:r>
              <a:rPr lang="en" sz="2200">
                <a:solidFill>
                  <a:srgbClr val="FFFFFF"/>
                </a:solidFill>
              </a:rPr>
              <a:t>Uses Bunker’s right-moving storm motion estimate.</a:t>
            </a:r>
            <a:endParaRPr sz="2200">
              <a:solidFill>
                <a:srgbClr val="FFFFFF"/>
              </a:solidFill>
            </a:endParaRPr>
          </a:p>
          <a:p>
            <a:pPr indent="-368300" lvl="1" marL="137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Char char="○"/>
            </a:pPr>
            <a:r>
              <a:rPr lang="en" sz="2200">
                <a:solidFill>
                  <a:srgbClr val="FFFFFF"/>
                </a:solidFill>
              </a:rPr>
              <a:t>Storm </a:t>
            </a:r>
            <a:r>
              <a:rPr lang="en" sz="2200">
                <a:solidFill>
                  <a:srgbClr val="FFFFFF"/>
                </a:solidFill>
              </a:rPr>
              <a:t>motion will influence ESRH, which will influence SCP.</a:t>
            </a:r>
            <a:endParaRPr sz="2200">
              <a:solidFill>
                <a:srgbClr val="FFFFFF"/>
              </a:solidFill>
            </a:endParaRPr>
          </a:p>
          <a:p>
            <a:pPr indent="-368300" lvl="1" marL="137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Char char="○"/>
            </a:pPr>
            <a:r>
              <a:rPr lang="en" sz="2200">
                <a:solidFill>
                  <a:srgbClr val="FFFFFF"/>
                </a:solidFill>
              </a:rPr>
              <a:t>Assumes you have a right-moving supercell, so may not be relevant for the early stages of storm development.</a:t>
            </a:r>
            <a:endParaRPr sz="2200">
              <a:solidFill>
                <a:srgbClr val="FFFFFF"/>
              </a:solidFill>
            </a:endParaRPr>
          </a:p>
          <a:p>
            <a:pPr indent="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FFFFFF"/>
                </a:solidFill>
              </a:rPr>
              <a:t> </a:t>
            </a:r>
            <a:endParaRPr sz="22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47"/>
          <p:cNvSpPr txBox="1"/>
          <p:nvPr/>
        </p:nvSpPr>
        <p:spPr>
          <a:xfrm>
            <a:off x="0" y="58775"/>
            <a:ext cx="9144000" cy="11634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200">
                <a:solidFill>
                  <a:srgbClr val="FFFFFF"/>
                </a:solidFill>
              </a:rPr>
              <a:t> STP </a:t>
            </a:r>
            <a:endParaRPr sz="5200">
              <a:solidFill>
                <a:srgbClr val="FFFFFF"/>
              </a:solidFill>
            </a:endParaRPr>
          </a:p>
        </p:txBody>
      </p:sp>
      <p:sp>
        <p:nvSpPr>
          <p:cNvPr id="397" name="Google Shape;397;p47"/>
          <p:cNvSpPr txBox="1"/>
          <p:nvPr>
            <p:ph idx="1" type="body"/>
          </p:nvPr>
        </p:nvSpPr>
        <p:spPr>
          <a:xfrm>
            <a:off x="0" y="1890050"/>
            <a:ext cx="9144000" cy="1935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indent="-3810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-"/>
            </a:pPr>
            <a:r>
              <a:rPr lang="en" sz="2400">
                <a:solidFill>
                  <a:srgbClr val="FFFFFF"/>
                </a:solidFill>
              </a:rPr>
              <a:t>Utilizes the same “philosophy” as SCP</a:t>
            </a:r>
            <a:endParaRPr sz="24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indent="-3810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-"/>
            </a:pPr>
            <a:r>
              <a:rPr lang="en" sz="2400">
                <a:solidFill>
                  <a:srgbClr val="FFFFFF"/>
                </a:solidFill>
              </a:rPr>
              <a:t>Goal is to discriminate between environments that can/can’t support significant tornadoes</a:t>
            </a:r>
            <a:endParaRPr sz="24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 </a:t>
            </a:r>
            <a:endParaRPr sz="2400">
              <a:solidFill>
                <a:srgbClr val="FFFFFF"/>
              </a:solidFill>
            </a:endParaRPr>
          </a:p>
        </p:txBody>
      </p:sp>
      <p:pic>
        <p:nvPicPr>
          <p:cNvPr id="398" name="Google Shape;398;p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979025" y="200475"/>
            <a:ext cx="2931500" cy="1896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bg>
      <p:bgPr>
        <a:solidFill>
          <a:srgbClr val="434343"/>
        </a:solidFill>
      </p:bgPr>
    </p:bg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48"/>
          <p:cNvSpPr txBox="1"/>
          <p:nvPr/>
        </p:nvSpPr>
        <p:spPr>
          <a:xfrm>
            <a:off x="0" y="58775"/>
            <a:ext cx="9144000" cy="11634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200">
                <a:solidFill>
                  <a:srgbClr val="FFFFFF"/>
                </a:solidFill>
              </a:rPr>
              <a:t>Near-surface Rotation</a:t>
            </a:r>
            <a:endParaRPr sz="5200">
              <a:solidFill>
                <a:srgbClr val="FFFFFF"/>
              </a:solidFill>
            </a:endParaRPr>
          </a:p>
        </p:txBody>
      </p:sp>
      <p:sp>
        <p:nvSpPr>
          <p:cNvPr id="404" name="Google Shape;404;p48"/>
          <p:cNvSpPr txBox="1"/>
          <p:nvPr>
            <p:ph idx="1" type="body"/>
          </p:nvPr>
        </p:nvSpPr>
        <p:spPr>
          <a:xfrm>
            <a:off x="0" y="1128050"/>
            <a:ext cx="9144000" cy="1935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indent="-3810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➢"/>
            </a:pPr>
            <a:r>
              <a:rPr lang="en" sz="2400">
                <a:solidFill>
                  <a:srgbClr val="FFFFFF"/>
                </a:solidFill>
              </a:rPr>
              <a:t>Does NOT come from environmental horizontal vorticity (SRH)</a:t>
            </a:r>
            <a:endParaRPr sz="2400">
              <a:solidFill>
                <a:srgbClr val="FFFFFF"/>
              </a:solidFill>
            </a:endParaRPr>
          </a:p>
          <a:p>
            <a:pPr indent="-381000" lvl="1" marL="137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○"/>
            </a:pPr>
            <a:r>
              <a:rPr lang="en" sz="2400">
                <a:solidFill>
                  <a:srgbClr val="FFFFFF"/>
                </a:solidFill>
              </a:rPr>
              <a:t>Environmental vorticity helps develop and strengthen the parent mesocyclone.</a:t>
            </a:r>
            <a:endParaRPr sz="2400">
              <a:solidFill>
                <a:srgbClr val="FFFFFF"/>
              </a:solidFill>
            </a:endParaRPr>
          </a:p>
          <a:p>
            <a:pPr indent="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indent="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indent="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 </a:t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405" name="Google Shape;405;p48"/>
          <p:cNvSpPr txBox="1"/>
          <p:nvPr>
            <p:ph idx="1" type="body"/>
          </p:nvPr>
        </p:nvSpPr>
        <p:spPr>
          <a:xfrm>
            <a:off x="0" y="2652050"/>
            <a:ext cx="9144000" cy="1935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indent="-3810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➢"/>
            </a:pPr>
            <a:r>
              <a:rPr lang="en" sz="2400">
                <a:solidFill>
                  <a:srgbClr val="FFFFFF"/>
                </a:solidFill>
              </a:rPr>
              <a:t>Observational &amp; numerical simulation studies suggest the source for surface rotation:</a:t>
            </a:r>
            <a:endParaRPr sz="2400">
              <a:solidFill>
                <a:srgbClr val="FFFFFF"/>
              </a:solidFill>
            </a:endParaRPr>
          </a:p>
          <a:p>
            <a:pPr indent="-381000" lvl="1" marL="137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○"/>
            </a:pPr>
            <a:r>
              <a:rPr lang="en" sz="2400">
                <a:solidFill>
                  <a:srgbClr val="FFFFFF"/>
                </a:solidFill>
              </a:rPr>
              <a:t>Is baroclinically generated</a:t>
            </a:r>
            <a:endParaRPr sz="2400">
              <a:solidFill>
                <a:srgbClr val="FFFFFF"/>
              </a:solidFill>
            </a:endParaRPr>
          </a:p>
          <a:p>
            <a:pPr indent="-381000" lvl="1" marL="137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○"/>
            </a:pPr>
            <a:r>
              <a:rPr lang="en" sz="2400">
                <a:solidFill>
                  <a:srgbClr val="FFFFFF"/>
                </a:solidFill>
              </a:rPr>
              <a:t>Either along the FFCB or RFD </a:t>
            </a:r>
            <a:endParaRPr sz="2400">
              <a:solidFill>
                <a:srgbClr val="FFFFFF"/>
              </a:solidFill>
            </a:endParaRPr>
          </a:p>
          <a:p>
            <a:pPr indent="-381000" lvl="1" marL="137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CCCC"/>
              </a:buClr>
              <a:buSzPts val="2400"/>
              <a:buChar char="○"/>
            </a:pPr>
            <a:r>
              <a:rPr lang="en" sz="2400">
                <a:solidFill>
                  <a:srgbClr val="F4CCCC"/>
                </a:solidFill>
              </a:rPr>
              <a:t>Still under study - stay tuned!</a:t>
            </a:r>
            <a:endParaRPr sz="2400">
              <a:solidFill>
                <a:srgbClr val="F4CCCC"/>
              </a:solidFill>
            </a:endParaRPr>
          </a:p>
          <a:p>
            <a:pPr indent="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indent="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indent="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 </a:t>
            </a:r>
            <a:endParaRPr sz="24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49"/>
          <p:cNvSpPr txBox="1"/>
          <p:nvPr/>
        </p:nvSpPr>
        <p:spPr>
          <a:xfrm>
            <a:off x="0" y="-17425"/>
            <a:ext cx="9144000" cy="11634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200">
                <a:solidFill>
                  <a:srgbClr val="FFFFFF"/>
                </a:solidFill>
              </a:rPr>
              <a:t> STP Considerations Pt. 1 </a:t>
            </a:r>
            <a:endParaRPr sz="5200">
              <a:solidFill>
                <a:srgbClr val="FFFFFF"/>
              </a:solidFill>
            </a:endParaRPr>
          </a:p>
        </p:txBody>
      </p:sp>
      <p:sp>
        <p:nvSpPr>
          <p:cNvPr id="411" name="Google Shape;411;p49"/>
          <p:cNvSpPr txBox="1"/>
          <p:nvPr>
            <p:ph idx="1" type="body"/>
          </p:nvPr>
        </p:nvSpPr>
        <p:spPr>
          <a:xfrm>
            <a:off x="0" y="1128050"/>
            <a:ext cx="9144000" cy="1935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92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Char char="➢"/>
            </a:pPr>
            <a:r>
              <a:rPr lang="en" sz="1900">
                <a:solidFill>
                  <a:srgbClr val="FFFFFF"/>
                </a:solidFill>
              </a:rPr>
              <a:t>Want to prioritize mesocyclonic tornado production</a:t>
            </a:r>
            <a:endParaRPr sz="1900">
              <a:solidFill>
                <a:srgbClr val="FFFFFF"/>
              </a:solidFill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FFFFFF"/>
              </a:solidFill>
            </a:endParaRPr>
          </a:p>
          <a:p>
            <a:pPr indent="-3492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Char char="➢"/>
            </a:pPr>
            <a:r>
              <a:rPr lang="en" sz="1900">
                <a:solidFill>
                  <a:srgbClr val="FFFFFF"/>
                </a:solidFill>
              </a:rPr>
              <a:t>Utilize some concepts from SCP</a:t>
            </a:r>
            <a:endParaRPr sz="1900">
              <a:solidFill>
                <a:srgbClr val="FFFFFF"/>
              </a:solidFill>
            </a:endParaRPr>
          </a:p>
          <a:p>
            <a:pPr indent="-34925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Char char="○"/>
            </a:pPr>
            <a:r>
              <a:rPr lang="en" sz="1900">
                <a:solidFill>
                  <a:srgbClr val="FFFFFF"/>
                </a:solidFill>
              </a:rPr>
              <a:t>Looking for right-moving, long-lived supercell</a:t>
            </a:r>
            <a:endParaRPr sz="1900">
              <a:solidFill>
                <a:srgbClr val="FFFFFF"/>
              </a:solidFill>
            </a:endParaRPr>
          </a:p>
          <a:p>
            <a:pPr indent="-34925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Char char="○"/>
            </a:pPr>
            <a:r>
              <a:rPr lang="en" sz="1900">
                <a:solidFill>
                  <a:srgbClr val="FFFFFF"/>
                </a:solidFill>
              </a:rPr>
              <a:t>The need for buoyancy &amp; deep-layer shear are still relevant</a:t>
            </a:r>
            <a:endParaRPr sz="1900">
              <a:solidFill>
                <a:srgbClr val="FFFFFF"/>
              </a:solidFill>
            </a:endParaRPr>
          </a:p>
          <a:p>
            <a:pPr indent="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FFFFFF"/>
              </a:solidFill>
            </a:endParaRPr>
          </a:p>
          <a:p>
            <a:pPr indent="-3492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Char char="➢"/>
            </a:pPr>
            <a:r>
              <a:rPr lang="en" sz="1900">
                <a:solidFill>
                  <a:srgbClr val="FFFFFF"/>
                </a:solidFill>
              </a:rPr>
              <a:t>But need to adjust our focus to buoyancy, inhibition, and vertical shear near the ground</a:t>
            </a:r>
            <a:endParaRPr sz="1900">
              <a:solidFill>
                <a:srgbClr val="FFFFFF"/>
              </a:solidFill>
            </a:endParaRPr>
          </a:p>
          <a:p>
            <a:pPr indent="-34925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Char char="○"/>
            </a:pPr>
            <a:r>
              <a:rPr lang="en" sz="1900">
                <a:solidFill>
                  <a:srgbClr val="FFFFFF"/>
                </a:solidFill>
              </a:rPr>
              <a:t>Need to estimate the potential for strong mesocyclone and low-level stretching</a:t>
            </a:r>
            <a:endParaRPr sz="1900">
              <a:solidFill>
                <a:srgbClr val="FFFFFF"/>
              </a:solidFill>
            </a:endParaRPr>
          </a:p>
          <a:p>
            <a:pPr indent="-34925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Char char="○"/>
            </a:pPr>
            <a:r>
              <a:rPr lang="en" sz="1900">
                <a:solidFill>
                  <a:srgbClr val="FFFFFF"/>
                </a:solidFill>
              </a:rPr>
              <a:t>Need to estimate the potential for evaporative cooling in the RFD </a:t>
            </a:r>
            <a:endParaRPr sz="1900">
              <a:solidFill>
                <a:srgbClr val="FFFFFF"/>
              </a:solidFill>
            </a:endParaRPr>
          </a:p>
          <a:p>
            <a:pPr indent="-349250" lvl="2" marL="137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Char char="■"/>
            </a:pPr>
            <a:r>
              <a:rPr lang="en" sz="1900">
                <a:solidFill>
                  <a:srgbClr val="FFFFFF"/>
                </a:solidFill>
              </a:rPr>
              <a:t>recall low-level horizontal vorticity production from tornado lecture</a:t>
            </a:r>
            <a:endParaRPr sz="1900">
              <a:solidFill>
                <a:srgbClr val="FFFFFF"/>
              </a:solidFill>
            </a:endParaRPr>
          </a:p>
          <a:p>
            <a:pPr indent="-349250" lvl="2" marL="137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Char char="■"/>
            </a:pPr>
            <a:r>
              <a:rPr lang="en" sz="1900">
                <a:solidFill>
                  <a:srgbClr val="FFFFFF"/>
                </a:solidFill>
              </a:rPr>
              <a:t>This gives us an idea of the low-level resistance to stretching</a:t>
            </a:r>
            <a:endParaRPr sz="19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rgbClr val="FFFFFF"/>
                </a:solidFill>
              </a:rPr>
              <a:t> </a:t>
            </a:r>
            <a:endParaRPr sz="19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50"/>
          <p:cNvSpPr txBox="1"/>
          <p:nvPr>
            <p:ph idx="1" type="body"/>
          </p:nvPr>
        </p:nvSpPr>
        <p:spPr>
          <a:xfrm>
            <a:off x="0" y="975650"/>
            <a:ext cx="9144000" cy="1935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00">
              <a:solidFill>
                <a:srgbClr val="FFFFFF"/>
              </a:solidFill>
            </a:endParaRPr>
          </a:p>
          <a:p>
            <a:pPr indent="-3746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300"/>
              <a:buChar char="➢"/>
            </a:pPr>
            <a:r>
              <a:rPr lang="en" sz="2300">
                <a:solidFill>
                  <a:srgbClr val="FFFFFF"/>
                </a:solidFill>
              </a:rPr>
              <a:t>Need sustained, (near) surface-based supercell environments</a:t>
            </a:r>
            <a:endParaRPr sz="2300">
              <a:solidFill>
                <a:srgbClr val="FFFFFF"/>
              </a:solidFill>
            </a:endParaRPr>
          </a:p>
          <a:p>
            <a:pPr indent="-374650" lvl="1" marL="137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300"/>
              <a:buChar char="○"/>
            </a:pPr>
            <a:r>
              <a:rPr lang="en" sz="2300">
                <a:solidFill>
                  <a:srgbClr val="FFFFFF"/>
                </a:solidFill>
              </a:rPr>
              <a:t>Requires buoyancy/shear (</a:t>
            </a:r>
            <a:r>
              <a:rPr lang="en" sz="2300">
                <a:solidFill>
                  <a:srgbClr val="FFE599"/>
                </a:solidFill>
              </a:rPr>
              <a:t>MLCAPE, MLCIN, EBWD</a:t>
            </a:r>
            <a:r>
              <a:rPr lang="en" sz="2300">
                <a:solidFill>
                  <a:srgbClr val="FFFFFF"/>
                </a:solidFill>
              </a:rPr>
              <a:t>)</a:t>
            </a:r>
            <a:endParaRPr sz="23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00">
              <a:solidFill>
                <a:srgbClr val="FFFFFF"/>
              </a:solidFill>
            </a:endParaRPr>
          </a:p>
          <a:p>
            <a:pPr indent="-3746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300"/>
              <a:buChar char="➢"/>
            </a:pPr>
            <a:r>
              <a:rPr lang="en" sz="2300">
                <a:solidFill>
                  <a:srgbClr val="FFFFFF"/>
                </a:solidFill>
              </a:rPr>
              <a:t>Need strong, low-level source of stretching</a:t>
            </a:r>
            <a:endParaRPr sz="2300">
              <a:solidFill>
                <a:srgbClr val="FFFFFF"/>
              </a:solidFill>
            </a:endParaRPr>
          </a:p>
          <a:p>
            <a:pPr indent="-374650" lvl="1" marL="137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300"/>
              <a:buChar char="○"/>
            </a:pPr>
            <a:r>
              <a:rPr lang="en" sz="2300">
                <a:solidFill>
                  <a:srgbClr val="FFFFFF"/>
                </a:solidFill>
              </a:rPr>
              <a:t>Generally comes in the form of a strong negative pressure perturbation associated with the mesocyclone (</a:t>
            </a:r>
            <a:r>
              <a:rPr lang="en" sz="2300">
                <a:solidFill>
                  <a:srgbClr val="FFE599"/>
                </a:solidFill>
              </a:rPr>
              <a:t>ESRH</a:t>
            </a:r>
            <a:r>
              <a:rPr lang="en" sz="2300">
                <a:solidFill>
                  <a:srgbClr val="FFFFFF"/>
                </a:solidFill>
              </a:rPr>
              <a:t>)</a:t>
            </a:r>
            <a:endParaRPr sz="2300">
              <a:solidFill>
                <a:srgbClr val="FFFFFF"/>
              </a:solidFill>
            </a:endParaRPr>
          </a:p>
          <a:p>
            <a:pPr indent="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00">
              <a:solidFill>
                <a:srgbClr val="FFFFFF"/>
              </a:solidFill>
            </a:endParaRPr>
          </a:p>
          <a:p>
            <a:pPr indent="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rgbClr val="FFFFFF"/>
                </a:solidFill>
              </a:rPr>
              <a:t> </a:t>
            </a:r>
            <a:endParaRPr sz="2300">
              <a:solidFill>
                <a:srgbClr val="FFFFFF"/>
              </a:solidFill>
            </a:endParaRPr>
          </a:p>
        </p:txBody>
      </p:sp>
      <p:sp>
        <p:nvSpPr>
          <p:cNvPr id="417" name="Google Shape;417;p50"/>
          <p:cNvSpPr txBox="1"/>
          <p:nvPr>
            <p:ph idx="1" type="body"/>
          </p:nvPr>
        </p:nvSpPr>
        <p:spPr>
          <a:xfrm>
            <a:off x="0" y="3456075"/>
            <a:ext cx="9144000" cy="1512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00">
              <a:solidFill>
                <a:srgbClr val="FFFFFF"/>
              </a:solidFill>
            </a:endParaRPr>
          </a:p>
          <a:p>
            <a:pPr indent="-3746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300"/>
              <a:buChar char="➢"/>
            </a:pPr>
            <a:r>
              <a:rPr lang="en" sz="2300">
                <a:solidFill>
                  <a:srgbClr val="FFFFFF"/>
                </a:solidFill>
              </a:rPr>
              <a:t>Need to estimate the resistance to stretching </a:t>
            </a:r>
            <a:endParaRPr sz="2300">
              <a:solidFill>
                <a:srgbClr val="FFFFFF"/>
              </a:solidFill>
            </a:endParaRPr>
          </a:p>
          <a:p>
            <a:pPr indent="-374650" lvl="1" marL="137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E599"/>
              </a:buClr>
              <a:buSzPts val="2300"/>
              <a:buChar char="○"/>
            </a:pPr>
            <a:r>
              <a:rPr lang="en" sz="2300">
                <a:solidFill>
                  <a:srgbClr val="FFE599"/>
                </a:solidFill>
              </a:rPr>
              <a:t>MLCAPE, MLCIN, MLLCL</a:t>
            </a:r>
            <a:endParaRPr sz="2300">
              <a:solidFill>
                <a:srgbClr val="FFE599"/>
              </a:solidFill>
            </a:endParaRPr>
          </a:p>
          <a:p>
            <a:pPr indent="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00">
              <a:solidFill>
                <a:srgbClr val="FFFFFF"/>
              </a:solidFill>
            </a:endParaRPr>
          </a:p>
          <a:p>
            <a:pPr indent="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rgbClr val="FFFFFF"/>
                </a:solidFill>
              </a:rPr>
              <a:t> </a:t>
            </a:r>
            <a:endParaRPr sz="2300">
              <a:solidFill>
                <a:srgbClr val="FFFFFF"/>
              </a:solidFill>
            </a:endParaRPr>
          </a:p>
        </p:txBody>
      </p:sp>
      <p:sp>
        <p:nvSpPr>
          <p:cNvPr id="418" name="Google Shape;418;p50"/>
          <p:cNvSpPr txBox="1"/>
          <p:nvPr/>
        </p:nvSpPr>
        <p:spPr>
          <a:xfrm>
            <a:off x="0" y="-17425"/>
            <a:ext cx="9144000" cy="11634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200">
                <a:solidFill>
                  <a:srgbClr val="FFFFFF"/>
                </a:solidFill>
              </a:rPr>
              <a:t> STP Considerations Pt. 2 </a:t>
            </a:r>
            <a:endParaRPr sz="52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51"/>
          <p:cNvSpPr txBox="1"/>
          <p:nvPr/>
        </p:nvSpPr>
        <p:spPr>
          <a:xfrm>
            <a:off x="0" y="58775"/>
            <a:ext cx="9144000" cy="11634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200">
                <a:solidFill>
                  <a:srgbClr val="FFFFFF"/>
                </a:solidFill>
              </a:rPr>
              <a:t> STP </a:t>
            </a:r>
            <a:endParaRPr sz="5200">
              <a:solidFill>
                <a:srgbClr val="FFFFFF"/>
              </a:solidFill>
            </a:endParaRPr>
          </a:p>
        </p:txBody>
      </p:sp>
      <p:sp>
        <p:nvSpPr>
          <p:cNvPr id="424" name="Google Shape;424;p51"/>
          <p:cNvSpPr txBox="1"/>
          <p:nvPr>
            <p:ph idx="1" type="body"/>
          </p:nvPr>
        </p:nvSpPr>
        <p:spPr>
          <a:xfrm>
            <a:off x="0" y="1280450"/>
            <a:ext cx="9144000" cy="12912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FFFFF"/>
                </a:solidFill>
              </a:rPr>
              <a:t>STP = f(</a:t>
            </a:r>
            <a:r>
              <a:rPr lang="en" sz="2700">
                <a:solidFill>
                  <a:srgbClr val="B6D7A8"/>
                </a:solidFill>
              </a:rPr>
              <a:t>MLCAPE</a:t>
            </a:r>
            <a:r>
              <a:rPr lang="en" sz="2700">
                <a:solidFill>
                  <a:srgbClr val="FFFFFF"/>
                </a:solidFill>
              </a:rPr>
              <a:t>, </a:t>
            </a:r>
            <a:r>
              <a:rPr lang="en" sz="2700">
                <a:solidFill>
                  <a:srgbClr val="C9DAF8"/>
                </a:solidFill>
              </a:rPr>
              <a:t>MLCIN</a:t>
            </a:r>
            <a:r>
              <a:rPr lang="en" sz="2700">
                <a:solidFill>
                  <a:srgbClr val="FFFFFF"/>
                </a:solidFill>
              </a:rPr>
              <a:t>, </a:t>
            </a:r>
            <a:r>
              <a:rPr lang="en" sz="2700">
                <a:solidFill>
                  <a:srgbClr val="EAD1DC"/>
                </a:solidFill>
              </a:rPr>
              <a:t>EBWD</a:t>
            </a:r>
            <a:r>
              <a:rPr lang="en" sz="2700">
                <a:solidFill>
                  <a:srgbClr val="FFFFFF"/>
                </a:solidFill>
              </a:rPr>
              <a:t>, </a:t>
            </a:r>
            <a:r>
              <a:rPr lang="en" sz="2700">
                <a:solidFill>
                  <a:srgbClr val="FFE599"/>
                </a:solidFill>
              </a:rPr>
              <a:t>ESRH, </a:t>
            </a:r>
            <a:r>
              <a:rPr lang="en" sz="2700">
                <a:solidFill>
                  <a:srgbClr val="DD7E6B"/>
                </a:solidFill>
              </a:rPr>
              <a:t>MLLCL</a:t>
            </a:r>
            <a:r>
              <a:rPr lang="en" sz="2700">
                <a:solidFill>
                  <a:srgbClr val="FFFFFF"/>
                </a:solidFill>
              </a:rPr>
              <a:t>)</a:t>
            </a:r>
            <a:endParaRPr sz="27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FFFFF"/>
                </a:solidFill>
              </a:rPr>
              <a:t> </a:t>
            </a:r>
            <a:endParaRPr sz="2700">
              <a:solidFill>
                <a:srgbClr val="FFFFFF"/>
              </a:solidFill>
            </a:endParaRPr>
          </a:p>
        </p:txBody>
      </p:sp>
      <p:sp>
        <p:nvSpPr>
          <p:cNvPr id="425" name="Google Shape;425;p51"/>
          <p:cNvSpPr txBox="1"/>
          <p:nvPr>
            <p:ph idx="1" type="body"/>
          </p:nvPr>
        </p:nvSpPr>
        <p:spPr>
          <a:xfrm>
            <a:off x="-39300" y="3346525"/>
            <a:ext cx="2368500" cy="996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B6D7A8"/>
                </a:solidFill>
              </a:rPr>
              <a:t>Measure of surface </a:t>
            </a:r>
            <a:endParaRPr sz="1600">
              <a:solidFill>
                <a:srgbClr val="B6D7A8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B6D7A8"/>
                </a:solidFill>
              </a:rPr>
              <a:t>(or near-surface) </a:t>
            </a:r>
            <a:endParaRPr sz="1600">
              <a:solidFill>
                <a:srgbClr val="B6D7A8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B6D7A8"/>
                </a:solidFill>
              </a:rPr>
              <a:t>based instability</a:t>
            </a:r>
            <a:endParaRPr sz="1600">
              <a:solidFill>
                <a:srgbClr val="B6D7A8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B6D7A8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u="sng">
                <a:solidFill>
                  <a:srgbClr val="B6D7A8"/>
                </a:solidFill>
              </a:rPr>
              <a:t>Driving factor</a:t>
            </a:r>
            <a:endParaRPr sz="1600" u="sng">
              <a:solidFill>
                <a:srgbClr val="B6D7A8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 </a:t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426" name="Google Shape;426;p51"/>
          <p:cNvSpPr txBox="1"/>
          <p:nvPr>
            <p:ph idx="1" type="body"/>
          </p:nvPr>
        </p:nvSpPr>
        <p:spPr>
          <a:xfrm>
            <a:off x="3618300" y="3128425"/>
            <a:ext cx="2368500" cy="12912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D9D2E9"/>
                </a:solidFill>
              </a:rPr>
              <a:t>Deep-layer</a:t>
            </a:r>
            <a:endParaRPr sz="1600">
              <a:solidFill>
                <a:srgbClr val="D9D2E9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D9D2E9"/>
                </a:solidFill>
              </a:rPr>
              <a:t>Shear</a:t>
            </a:r>
            <a:endParaRPr sz="1600">
              <a:solidFill>
                <a:srgbClr val="D9D2E9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D9D2E9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D9D2E9"/>
                </a:solidFill>
              </a:rPr>
              <a:t>Necessary </a:t>
            </a:r>
            <a:endParaRPr sz="1600">
              <a:solidFill>
                <a:srgbClr val="D9D2E9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D9D2E9"/>
                </a:solidFill>
              </a:rPr>
              <a:t>Factor</a:t>
            </a:r>
            <a:endParaRPr sz="1600">
              <a:solidFill>
                <a:srgbClr val="D9D2E9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</a:rPr>
              <a:t> </a:t>
            </a:r>
            <a:endParaRPr sz="1600">
              <a:solidFill>
                <a:srgbClr val="FFFFFF"/>
              </a:solidFill>
            </a:endParaRPr>
          </a:p>
        </p:txBody>
      </p:sp>
      <p:sp>
        <p:nvSpPr>
          <p:cNvPr id="427" name="Google Shape;427;p51"/>
          <p:cNvSpPr txBox="1"/>
          <p:nvPr>
            <p:ph idx="1" type="body"/>
          </p:nvPr>
        </p:nvSpPr>
        <p:spPr>
          <a:xfrm>
            <a:off x="4913700" y="3128425"/>
            <a:ext cx="2368500" cy="12912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E599"/>
                </a:solidFill>
              </a:rPr>
              <a:t>Low-level</a:t>
            </a:r>
            <a:endParaRPr sz="1600">
              <a:solidFill>
                <a:srgbClr val="FFE599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E599"/>
                </a:solidFill>
              </a:rPr>
              <a:t>Shear</a:t>
            </a:r>
            <a:endParaRPr sz="1600">
              <a:solidFill>
                <a:srgbClr val="FFE599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FFE599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FFE599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u="sng">
                <a:solidFill>
                  <a:srgbClr val="FFE599"/>
                </a:solidFill>
              </a:rPr>
              <a:t>Driving factor</a:t>
            </a:r>
            <a:endParaRPr sz="1600" u="sng">
              <a:solidFill>
                <a:srgbClr val="FFE599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</a:rPr>
              <a:t> </a:t>
            </a:r>
            <a:endParaRPr sz="1600">
              <a:solidFill>
                <a:srgbClr val="FFFFFF"/>
              </a:solidFill>
            </a:endParaRPr>
          </a:p>
        </p:txBody>
      </p:sp>
      <p:cxnSp>
        <p:nvCxnSpPr>
          <p:cNvPr id="428" name="Google Shape;428;p51"/>
          <p:cNvCxnSpPr/>
          <p:nvPr/>
        </p:nvCxnSpPr>
        <p:spPr>
          <a:xfrm flipH="1" rot="10800000">
            <a:off x="1639025" y="2323875"/>
            <a:ext cx="826500" cy="105000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429" name="Google Shape;429;p51"/>
          <p:cNvCxnSpPr/>
          <p:nvPr/>
        </p:nvCxnSpPr>
        <p:spPr>
          <a:xfrm flipH="1" rot="10800000">
            <a:off x="3315425" y="2376975"/>
            <a:ext cx="522000" cy="99690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430" name="Google Shape;430;p51"/>
          <p:cNvCxnSpPr/>
          <p:nvPr/>
        </p:nvCxnSpPr>
        <p:spPr>
          <a:xfrm flipH="1" rot="10800000">
            <a:off x="6004450" y="2304825"/>
            <a:ext cx="504000" cy="112560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431" name="Google Shape;431;p51"/>
          <p:cNvCxnSpPr/>
          <p:nvPr/>
        </p:nvCxnSpPr>
        <p:spPr>
          <a:xfrm rot="10800000">
            <a:off x="7868875" y="2380425"/>
            <a:ext cx="243300" cy="99780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432" name="Google Shape;432;p51"/>
          <p:cNvSpPr txBox="1"/>
          <p:nvPr>
            <p:ph idx="1" type="body"/>
          </p:nvPr>
        </p:nvSpPr>
        <p:spPr>
          <a:xfrm>
            <a:off x="1941900" y="3346525"/>
            <a:ext cx="2368500" cy="996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C9DAF8"/>
                </a:solidFill>
              </a:rPr>
              <a:t>Measure of surface </a:t>
            </a:r>
            <a:endParaRPr sz="1600">
              <a:solidFill>
                <a:srgbClr val="C9DAF8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C9DAF8"/>
                </a:solidFill>
              </a:rPr>
              <a:t>(or near-surface) </a:t>
            </a:r>
            <a:endParaRPr sz="1600">
              <a:solidFill>
                <a:srgbClr val="C9DAF8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C9DAF8"/>
                </a:solidFill>
              </a:rPr>
              <a:t>based inhibition</a:t>
            </a:r>
            <a:endParaRPr sz="1600">
              <a:solidFill>
                <a:srgbClr val="C9DAF8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C9DAF8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C9DAF8"/>
                </a:solidFill>
              </a:rPr>
              <a:t>Limiting factor</a:t>
            </a:r>
            <a:endParaRPr sz="1600">
              <a:solidFill>
                <a:srgbClr val="C9DAF8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C9DAF8"/>
                </a:solidFill>
              </a:rPr>
              <a:t> </a:t>
            </a:r>
            <a:endParaRPr sz="2400">
              <a:solidFill>
                <a:srgbClr val="C9DAF8"/>
              </a:solidFill>
            </a:endParaRPr>
          </a:p>
        </p:txBody>
      </p:sp>
      <p:sp>
        <p:nvSpPr>
          <p:cNvPr id="433" name="Google Shape;433;p51"/>
          <p:cNvSpPr txBox="1"/>
          <p:nvPr>
            <p:ph idx="1" type="body"/>
          </p:nvPr>
        </p:nvSpPr>
        <p:spPr>
          <a:xfrm>
            <a:off x="6693375" y="3388725"/>
            <a:ext cx="2485800" cy="996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DD7E6B"/>
                </a:solidFill>
              </a:rPr>
              <a:t>Measure of near-surface downdraft air buoyancy/stretching potential</a:t>
            </a:r>
            <a:endParaRPr sz="1600">
              <a:solidFill>
                <a:srgbClr val="DD7E6B"/>
              </a:solidFill>
            </a:endParaRPr>
          </a:p>
          <a:p>
            <a:pPr indent="45720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DD7E6B"/>
                </a:solidFill>
              </a:rPr>
              <a:t>Limiting factor</a:t>
            </a:r>
            <a:r>
              <a:rPr lang="en" sz="2400">
                <a:solidFill>
                  <a:srgbClr val="DD7E6B"/>
                </a:solidFill>
              </a:rPr>
              <a:t> </a:t>
            </a:r>
            <a:endParaRPr sz="2400">
              <a:solidFill>
                <a:srgbClr val="DD7E6B"/>
              </a:solidFill>
            </a:endParaRPr>
          </a:p>
        </p:txBody>
      </p:sp>
      <p:cxnSp>
        <p:nvCxnSpPr>
          <p:cNvPr id="434" name="Google Shape;434;p51"/>
          <p:cNvCxnSpPr/>
          <p:nvPr/>
        </p:nvCxnSpPr>
        <p:spPr>
          <a:xfrm flipH="1" rot="10800000">
            <a:off x="4924200" y="2285925"/>
            <a:ext cx="327900" cy="109230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9" name="Google Shape;439;p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76501" y="0"/>
            <a:ext cx="7521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40" name="Google Shape;440;p52"/>
          <p:cNvSpPr/>
          <p:nvPr/>
        </p:nvSpPr>
        <p:spPr>
          <a:xfrm>
            <a:off x="6885375" y="671425"/>
            <a:ext cx="1191600" cy="4351800"/>
          </a:xfrm>
          <a:prstGeom prst="rect">
            <a:avLst/>
          </a:prstGeom>
          <a:noFill/>
          <a:ln cap="flat" cmpd="sng" w="19050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1" name="Google Shape;441;p52"/>
          <p:cNvSpPr txBox="1"/>
          <p:nvPr/>
        </p:nvSpPr>
        <p:spPr>
          <a:xfrm>
            <a:off x="6542675" y="301450"/>
            <a:ext cx="2003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A86E8"/>
                </a:solidFill>
              </a:rPr>
              <a:t>Want to isolate these!</a:t>
            </a:r>
            <a:endParaRPr>
              <a:solidFill>
                <a:srgbClr val="4A86E8"/>
              </a:solidFill>
            </a:endParaRPr>
          </a:p>
        </p:txBody>
      </p:sp>
      <p:cxnSp>
        <p:nvCxnSpPr>
          <p:cNvPr id="442" name="Google Shape;442;p52"/>
          <p:cNvCxnSpPr/>
          <p:nvPr/>
        </p:nvCxnSpPr>
        <p:spPr>
          <a:xfrm flipH="1" rot="10800000">
            <a:off x="1333750" y="2874650"/>
            <a:ext cx="6699900" cy="114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43" name="Google Shape;443;p52"/>
          <p:cNvSpPr txBox="1"/>
          <p:nvPr/>
        </p:nvSpPr>
        <p:spPr>
          <a:xfrm>
            <a:off x="2445500" y="472925"/>
            <a:ext cx="3783000" cy="8313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Threshold set to 1500 J/kg in order to better 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match the contribution of ESRH 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(See Thompson et al. 2004 for details)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7"/>
          <p:cNvSpPr txBox="1"/>
          <p:nvPr/>
        </p:nvSpPr>
        <p:spPr>
          <a:xfrm>
            <a:off x="0" y="58775"/>
            <a:ext cx="9144000" cy="11634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200">
                <a:solidFill>
                  <a:srgbClr val="FFFFFF"/>
                </a:solidFill>
              </a:rPr>
              <a:t>SCP &amp; STP</a:t>
            </a:r>
            <a:endParaRPr sz="5200">
              <a:solidFill>
                <a:srgbClr val="FFFFFF"/>
              </a:solidFill>
            </a:endParaRPr>
          </a:p>
        </p:txBody>
      </p:sp>
      <p:sp>
        <p:nvSpPr>
          <p:cNvPr id="87" name="Google Shape;87;p17"/>
          <p:cNvSpPr txBox="1"/>
          <p:nvPr>
            <p:ph idx="1" type="body"/>
          </p:nvPr>
        </p:nvSpPr>
        <p:spPr>
          <a:xfrm>
            <a:off x="261275" y="1314250"/>
            <a:ext cx="5059200" cy="1935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What are they? </a:t>
            </a:r>
            <a:endParaRPr sz="24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Convective parameters that try to discriminate between environments that can support right-moving supercells (SCP) and the associated threat for significant (EF-2+) tornadoes (STP).</a:t>
            </a:r>
            <a:endParaRPr sz="24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FFFFFF"/>
                </a:solidFill>
              </a:rPr>
              <a:t>(i.e. the most impactful convection!)</a:t>
            </a:r>
            <a:endParaRPr sz="15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</p:txBody>
      </p:sp>
      <p:pic>
        <p:nvPicPr>
          <p:cNvPr id="88" name="Google Shape;88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620075" y="3326350"/>
            <a:ext cx="2519726" cy="163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620076" y="1360125"/>
            <a:ext cx="2480125" cy="16542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8" name="Google Shape;448;p5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9701" y="0"/>
            <a:ext cx="7521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49" name="Google Shape;449;p53"/>
          <p:cNvSpPr/>
          <p:nvPr/>
        </p:nvSpPr>
        <p:spPr>
          <a:xfrm>
            <a:off x="7169725" y="708475"/>
            <a:ext cx="1086300" cy="4401900"/>
          </a:xfrm>
          <a:prstGeom prst="rect">
            <a:avLst/>
          </a:prstGeom>
          <a:noFill/>
          <a:ln cap="flat" cmpd="sng" w="19050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0" name="Google Shape;450;p53"/>
          <p:cNvSpPr txBox="1"/>
          <p:nvPr/>
        </p:nvSpPr>
        <p:spPr>
          <a:xfrm>
            <a:off x="6695075" y="377650"/>
            <a:ext cx="2003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A86E8"/>
                </a:solidFill>
              </a:rPr>
              <a:t>Want to isolate these!</a:t>
            </a:r>
            <a:endParaRPr>
              <a:solidFill>
                <a:srgbClr val="4A86E8"/>
              </a:solidFill>
            </a:endParaRPr>
          </a:p>
        </p:txBody>
      </p:sp>
      <p:cxnSp>
        <p:nvCxnSpPr>
          <p:cNvPr id="451" name="Google Shape;451;p53"/>
          <p:cNvCxnSpPr/>
          <p:nvPr/>
        </p:nvCxnSpPr>
        <p:spPr>
          <a:xfrm flipH="1" rot="10800000">
            <a:off x="1486150" y="1813550"/>
            <a:ext cx="6769800" cy="57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52" name="Google Shape;452;p53"/>
          <p:cNvCxnSpPr/>
          <p:nvPr/>
        </p:nvCxnSpPr>
        <p:spPr>
          <a:xfrm flipH="1" rot="10800000">
            <a:off x="1486150" y="4016700"/>
            <a:ext cx="6769800" cy="57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7" name="Google Shape;457;p5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1752" y="0"/>
            <a:ext cx="7521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58" name="Google Shape;458;p54"/>
          <p:cNvSpPr/>
          <p:nvPr/>
        </p:nvSpPr>
        <p:spPr>
          <a:xfrm>
            <a:off x="6762175" y="595225"/>
            <a:ext cx="1086000" cy="4351800"/>
          </a:xfrm>
          <a:prstGeom prst="rect">
            <a:avLst/>
          </a:prstGeom>
          <a:noFill/>
          <a:ln cap="flat" cmpd="sng" w="19050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9" name="Google Shape;459;p54"/>
          <p:cNvSpPr txBox="1"/>
          <p:nvPr/>
        </p:nvSpPr>
        <p:spPr>
          <a:xfrm>
            <a:off x="6303625" y="195025"/>
            <a:ext cx="2003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A86E8"/>
                </a:solidFill>
              </a:rPr>
              <a:t>Want to isolate these!</a:t>
            </a:r>
            <a:endParaRPr>
              <a:solidFill>
                <a:srgbClr val="4A86E8"/>
              </a:solidFill>
            </a:endParaRPr>
          </a:p>
        </p:txBody>
      </p:sp>
      <p:cxnSp>
        <p:nvCxnSpPr>
          <p:cNvPr id="460" name="Google Shape;460;p54"/>
          <p:cNvCxnSpPr/>
          <p:nvPr/>
        </p:nvCxnSpPr>
        <p:spPr>
          <a:xfrm>
            <a:off x="987425" y="2577125"/>
            <a:ext cx="6870000" cy="54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5" name="Google Shape;465;p5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40600" y="0"/>
            <a:ext cx="75603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66" name="Google Shape;466;p55"/>
          <p:cNvSpPr/>
          <p:nvPr/>
        </p:nvSpPr>
        <p:spPr>
          <a:xfrm>
            <a:off x="1562350" y="747625"/>
            <a:ext cx="1120500" cy="4351800"/>
          </a:xfrm>
          <a:prstGeom prst="rect">
            <a:avLst/>
          </a:prstGeom>
          <a:noFill/>
          <a:ln cap="flat" cmpd="sng" w="19050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7" name="Google Shape;467;p55"/>
          <p:cNvSpPr txBox="1"/>
          <p:nvPr/>
        </p:nvSpPr>
        <p:spPr>
          <a:xfrm>
            <a:off x="1361075" y="301450"/>
            <a:ext cx="2003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A86E8"/>
                </a:solidFill>
              </a:rPr>
              <a:t>Want to isolate these!</a:t>
            </a:r>
            <a:endParaRPr>
              <a:solidFill>
                <a:srgbClr val="4A86E8"/>
              </a:solidFill>
            </a:endParaRPr>
          </a:p>
        </p:txBody>
      </p:sp>
      <p:cxnSp>
        <p:nvCxnSpPr>
          <p:cNvPr id="468" name="Google Shape;468;p55"/>
          <p:cNvCxnSpPr/>
          <p:nvPr/>
        </p:nvCxnSpPr>
        <p:spPr>
          <a:xfrm flipH="1" rot="10800000">
            <a:off x="1562350" y="3484250"/>
            <a:ext cx="6699900" cy="114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2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3" name="Google Shape;473;p5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29026" y="0"/>
            <a:ext cx="7521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74" name="Google Shape;474;p56"/>
          <p:cNvSpPr/>
          <p:nvPr/>
        </p:nvSpPr>
        <p:spPr>
          <a:xfrm>
            <a:off x="6994875" y="747625"/>
            <a:ext cx="1158300" cy="4351800"/>
          </a:xfrm>
          <a:prstGeom prst="rect">
            <a:avLst/>
          </a:prstGeom>
          <a:noFill/>
          <a:ln cap="flat" cmpd="sng" w="19050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5" name="Google Shape;475;p56"/>
          <p:cNvSpPr txBox="1"/>
          <p:nvPr/>
        </p:nvSpPr>
        <p:spPr>
          <a:xfrm>
            <a:off x="6581000" y="347425"/>
            <a:ext cx="2003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A86E8"/>
                </a:solidFill>
              </a:rPr>
              <a:t>Want to isolate these!</a:t>
            </a:r>
            <a:endParaRPr>
              <a:solidFill>
                <a:srgbClr val="4A86E8"/>
              </a:solidFill>
            </a:endParaRPr>
          </a:p>
        </p:txBody>
      </p:sp>
      <p:cxnSp>
        <p:nvCxnSpPr>
          <p:cNvPr id="476" name="Google Shape;476;p56"/>
          <p:cNvCxnSpPr/>
          <p:nvPr/>
        </p:nvCxnSpPr>
        <p:spPr>
          <a:xfrm flipH="1" rot="10800000">
            <a:off x="1409925" y="2950925"/>
            <a:ext cx="6852300" cy="195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77" name="Google Shape;477;p56"/>
          <p:cNvCxnSpPr/>
          <p:nvPr/>
        </p:nvCxnSpPr>
        <p:spPr>
          <a:xfrm flipH="1" rot="10800000">
            <a:off x="1409925" y="1122125"/>
            <a:ext cx="6852300" cy="195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48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57"/>
          <p:cNvSpPr txBox="1"/>
          <p:nvPr>
            <p:ph idx="1" type="body"/>
          </p:nvPr>
        </p:nvSpPr>
        <p:spPr>
          <a:xfrm>
            <a:off x="3984450" y="1222175"/>
            <a:ext cx="1175100" cy="6897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FFFFF"/>
                </a:solidFill>
              </a:rPr>
              <a:t>STP = </a:t>
            </a:r>
            <a:r>
              <a:rPr lang="en" sz="2700">
                <a:solidFill>
                  <a:srgbClr val="C9DAF8"/>
                </a:solidFill>
              </a:rPr>
              <a:t>  </a:t>
            </a:r>
            <a:endParaRPr sz="27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FFFFF"/>
                </a:solidFill>
              </a:rPr>
              <a:t> </a:t>
            </a:r>
            <a:endParaRPr sz="2700">
              <a:solidFill>
                <a:srgbClr val="FFFFFF"/>
              </a:solidFill>
            </a:endParaRPr>
          </a:p>
        </p:txBody>
      </p:sp>
      <p:sp>
        <p:nvSpPr>
          <p:cNvPr id="483" name="Google Shape;483;p57"/>
          <p:cNvSpPr txBox="1"/>
          <p:nvPr>
            <p:ph idx="1" type="body"/>
          </p:nvPr>
        </p:nvSpPr>
        <p:spPr>
          <a:xfrm>
            <a:off x="-108225" y="1894200"/>
            <a:ext cx="1758000" cy="537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B6D7A8"/>
                </a:solidFill>
              </a:rPr>
              <a:t>MLCAPE</a:t>
            </a:r>
            <a:endParaRPr sz="2700">
              <a:solidFill>
                <a:srgbClr val="B6D7A8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B6D7A8"/>
                </a:solidFill>
              </a:rPr>
              <a:t>1500</a:t>
            </a:r>
            <a:endParaRPr sz="27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FFFFF"/>
                </a:solidFill>
              </a:rPr>
              <a:t> </a:t>
            </a:r>
            <a:endParaRPr sz="2700">
              <a:solidFill>
                <a:srgbClr val="FFFFFF"/>
              </a:solidFill>
            </a:endParaRPr>
          </a:p>
        </p:txBody>
      </p:sp>
      <p:cxnSp>
        <p:nvCxnSpPr>
          <p:cNvPr id="484" name="Google Shape;484;p57"/>
          <p:cNvCxnSpPr/>
          <p:nvPr/>
        </p:nvCxnSpPr>
        <p:spPr>
          <a:xfrm flipH="1" rot="10800000">
            <a:off x="95775" y="2412900"/>
            <a:ext cx="1350000" cy="19200"/>
          </a:xfrm>
          <a:prstGeom prst="straightConnector1">
            <a:avLst/>
          </a:prstGeom>
          <a:noFill/>
          <a:ln cap="flat" cmpd="sng" w="19050">
            <a:solidFill>
              <a:srgbClr val="B6D7A8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85" name="Google Shape;485;p57"/>
          <p:cNvSpPr txBox="1"/>
          <p:nvPr>
            <p:ph idx="1" type="body"/>
          </p:nvPr>
        </p:nvSpPr>
        <p:spPr>
          <a:xfrm>
            <a:off x="1483650" y="1894200"/>
            <a:ext cx="2385900" cy="537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A4C2F4"/>
                </a:solidFill>
              </a:rPr>
              <a:t>(200+MLCIN)</a:t>
            </a:r>
            <a:endParaRPr sz="2700">
              <a:solidFill>
                <a:srgbClr val="A4C2F4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A4C2F4"/>
                </a:solidFill>
              </a:rPr>
              <a:t>150</a:t>
            </a:r>
            <a:endParaRPr sz="2700">
              <a:solidFill>
                <a:srgbClr val="A4C2F4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A4C2F4"/>
                </a:solidFill>
              </a:rPr>
              <a:t> </a:t>
            </a:r>
            <a:endParaRPr sz="2700">
              <a:solidFill>
                <a:srgbClr val="A4C2F4"/>
              </a:solidFill>
            </a:endParaRPr>
          </a:p>
        </p:txBody>
      </p:sp>
      <p:cxnSp>
        <p:nvCxnSpPr>
          <p:cNvPr id="486" name="Google Shape;486;p57"/>
          <p:cNvCxnSpPr/>
          <p:nvPr/>
        </p:nvCxnSpPr>
        <p:spPr>
          <a:xfrm flipH="1" rot="10800000">
            <a:off x="1687650" y="2416500"/>
            <a:ext cx="1955100" cy="15600"/>
          </a:xfrm>
          <a:prstGeom prst="straightConnector1">
            <a:avLst/>
          </a:prstGeom>
          <a:noFill/>
          <a:ln cap="flat" cmpd="sng" w="19050">
            <a:solidFill>
              <a:srgbClr val="A4C2F4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87" name="Google Shape;487;p57"/>
          <p:cNvSpPr txBox="1"/>
          <p:nvPr>
            <p:ph idx="1" type="body"/>
          </p:nvPr>
        </p:nvSpPr>
        <p:spPr>
          <a:xfrm>
            <a:off x="3292300" y="1894200"/>
            <a:ext cx="2385900" cy="537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EAD1DC"/>
                </a:solidFill>
              </a:rPr>
              <a:t>EBWD</a:t>
            </a:r>
            <a:endParaRPr sz="2700">
              <a:solidFill>
                <a:srgbClr val="EAD1DC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EAD1DC"/>
                </a:solidFill>
              </a:rPr>
              <a:t>20</a:t>
            </a:r>
            <a:endParaRPr sz="2700">
              <a:solidFill>
                <a:srgbClr val="EAD1DC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EAD1DC"/>
                </a:solidFill>
              </a:rPr>
              <a:t> </a:t>
            </a:r>
            <a:endParaRPr sz="2700">
              <a:solidFill>
                <a:srgbClr val="EAD1DC"/>
              </a:solidFill>
            </a:endParaRPr>
          </a:p>
        </p:txBody>
      </p:sp>
      <p:cxnSp>
        <p:nvCxnSpPr>
          <p:cNvPr id="488" name="Google Shape;488;p57"/>
          <p:cNvCxnSpPr/>
          <p:nvPr/>
        </p:nvCxnSpPr>
        <p:spPr>
          <a:xfrm>
            <a:off x="3801100" y="2432100"/>
            <a:ext cx="1395300" cy="3300"/>
          </a:xfrm>
          <a:prstGeom prst="straightConnector1">
            <a:avLst/>
          </a:prstGeom>
          <a:noFill/>
          <a:ln cap="flat" cmpd="sng" w="19050">
            <a:solidFill>
              <a:srgbClr val="EAD1DC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89" name="Google Shape;489;p57"/>
          <p:cNvSpPr txBox="1"/>
          <p:nvPr>
            <p:ph idx="1" type="body"/>
          </p:nvPr>
        </p:nvSpPr>
        <p:spPr>
          <a:xfrm>
            <a:off x="5121100" y="1894200"/>
            <a:ext cx="1758000" cy="537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FE599"/>
                </a:solidFill>
              </a:rPr>
              <a:t>ESRH</a:t>
            </a:r>
            <a:endParaRPr sz="2700">
              <a:solidFill>
                <a:srgbClr val="FFE599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FE599"/>
                </a:solidFill>
              </a:rPr>
              <a:t>150</a:t>
            </a:r>
            <a:endParaRPr sz="2700">
              <a:solidFill>
                <a:srgbClr val="FFE599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FE599"/>
                </a:solidFill>
              </a:rPr>
              <a:t> </a:t>
            </a:r>
            <a:endParaRPr sz="2700">
              <a:solidFill>
                <a:srgbClr val="FFE599"/>
              </a:solidFill>
            </a:endParaRPr>
          </a:p>
        </p:txBody>
      </p:sp>
      <p:cxnSp>
        <p:nvCxnSpPr>
          <p:cNvPr id="490" name="Google Shape;490;p57"/>
          <p:cNvCxnSpPr/>
          <p:nvPr/>
        </p:nvCxnSpPr>
        <p:spPr>
          <a:xfrm>
            <a:off x="5465975" y="2435350"/>
            <a:ext cx="1025700" cy="0"/>
          </a:xfrm>
          <a:prstGeom prst="straightConnector1">
            <a:avLst/>
          </a:prstGeom>
          <a:noFill/>
          <a:ln cap="flat" cmpd="sng" w="19050">
            <a:solidFill>
              <a:srgbClr val="FFE599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91" name="Google Shape;491;p57"/>
          <p:cNvSpPr txBox="1"/>
          <p:nvPr>
            <p:ph idx="1" type="body"/>
          </p:nvPr>
        </p:nvSpPr>
        <p:spPr>
          <a:xfrm>
            <a:off x="6512625" y="1894200"/>
            <a:ext cx="2739600" cy="537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DD7E6B"/>
                </a:solidFill>
              </a:rPr>
              <a:t>(2000 - MLLCL)</a:t>
            </a:r>
            <a:endParaRPr sz="2700">
              <a:solidFill>
                <a:srgbClr val="DD7E6B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DD7E6B"/>
                </a:solidFill>
              </a:rPr>
              <a:t>1000</a:t>
            </a:r>
            <a:endParaRPr sz="2700">
              <a:solidFill>
                <a:srgbClr val="DD7E6B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DD7E6B"/>
                </a:solidFill>
              </a:rPr>
              <a:t> </a:t>
            </a:r>
            <a:endParaRPr sz="2700">
              <a:solidFill>
                <a:srgbClr val="DD7E6B"/>
              </a:solidFill>
            </a:endParaRPr>
          </a:p>
        </p:txBody>
      </p:sp>
      <p:cxnSp>
        <p:nvCxnSpPr>
          <p:cNvPr id="492" name="Google Shape;492;p57"/>
          <p:cNvCxnSpPr/>
          <p:nvPr/>
        </p:nvCxnSpPr>
        <p:spPr>
          <a:xfrm flipH="1" rot="10800000">
            <a:off x="6832725" y="2427900"/>
            <a:ext cx="2220300" cy="4200"/>
          </a:xfrm>
          <a:prstGeom prst="straightConnector1">
            <a:avLst/>
          </a:prstGeom>
          <a:noFill/>
          <a:ln cap="flat" cmpd="sng" w="19050">
            <a:solidFill>
              <a:srgbClr val="DD7E6B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93" name="Google Shape;493;p57"/>
          <p:cNvSpPr txBox="1"/>
          <p:nvPr>
            <p:ph idx="1" type="body"/>
          </p:nvPr>
        </p:nvSpPr>
        <p:spPr>
          <a:xfrm>
            <a:off x="1445775" y="2094250"/>
            <a:ext cx="293400" cy="4014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FFFFF"/>
                </a:solidFill>
              </a:rPr>
              <a:t>* </a:t>
            </a:r>
            <a:r>
              <a:rPr lang="en" sz="2700">
                <a:solidFill>
                  <a:srgbClr val="C9DAF8"/>
                </a:solidFill>
              </a:rPr>
              <a:t>  </a:t>
            </a:r>
            <a:endParaRPr sz="27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FFFFF"/>
                </a:solidFill>
              </a:rPr>
              <a:t> </a:t>
            </a:r>
            <a:endParaRPr sz="2700">
              <a:solidFill>
                <a:srgbClr val="FFFFFF"/>
              </a:solidFill>
            </a:endParaRPr>
          </a:p>
        </p:txBody>
      </p:sp>
      <p:sp>
        <p:nvSpPr>
          <p:cNvPr id="494" name="Google Shape;494;p57"/>
          <p:cNvSpPr txBox="1"/>
          <p:nvPr>
            <p:ph idx="1" type="body"/>
          </p:nvPr>
        </p:nvSpPr>
        <p:spPr>
          <a:xfrm>
            <a:off x="3680625" y="2034000"/>
            <a:ext cx="293400" cy="4014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FFFFF"/>
                </a:solidFill>
              </a:rPr>
              <a:t>* </a:t>
            </a:r>
            <a:r>
              <a:rPr lang="en" sz="2700">
                <a:solidFill>
                  <a:srgbClr val="C9DAF8"/>
                </a:solidFill>
              </a:rPr>
              <a:t>  </a:t>
            </a:r>
            <a:endParaRPr sz="27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FFFFF"/>
                </a:solidFill>
              </a:rPr>
              <a:t> </a:t>
            </a:r>
            <a:endParaRPr sz="2700">
              <a:solidFill>
                <a:srgbClr val="FFFFFF"/>
              </a:solidFill>
            </a:endParaRPr>
          </a:p>
        </p:txBody>
      </p:sp>
      <p:sp>
        <p:nvSpPr>
          <p:cNvPr id="495" name="Google Shape;495;p57"/>
          <p:cNvSpPr txBox="1"/>
          <p:nvPr>
            <p:ph idx="1" type="body"/>
          </p:nvPr>
        </p:nvSpPr>
        <p:spPr>
          <a:xfrm>
            <a:off x="5179575" y="2094250"/>
            <a:ext cx="293400" cy="4014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FFFFF"/>
                </a:solidFill>
              </a:rPr>
              <a:t>* </a:t>
            </a:r>
            <a:r>
              <a:rPr lang="en" sz="2700">
                <a:solidFill>
                  <a:srgbClr val="C9DAF8"/>
                </a:solidFill>
              </a:rPr>
              <a:t>  </a:t>
            </a:r>
            <a:endParaRPr sz="27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FFFFF"/>
                </a:solidFill>
              </a:rPr>
              <a:t> </a:t>
            </a:r>
            <a:endParaRPr sz="2700">
              <a:solidFill>
                <a:srgbClr val="FFFFFF"/>
              </a:solidFill>
            </a:endParaRPr>
          </a:p>
        </p:txBody>
      </p:sp>
      <p:sp>
        <p:nvSpPr>
          <p:cNvPr id="496" name="Google Shape;496;p57"/>
          <p:cNvSpPr txBox="1"/>
          <p:nvPr>
            <p:ph idx="1" type="body"/>
          </p:nvPr>
        </p:nvSpPr>
        <p:spPr>
          <a:xfrm>
            <a:off x="6474975" y="2094250"/>
            <a:ext cx="293400" cy="4014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FFFFF"/>
                </a:solidFill>
              </a:rPr>
              <a:t>* </a:t>
            </a:r>
            <a:r>
              <a:rPr lang="en" sz="2700">
                <a:solidFill>
                  <a:srgbClr val="C9DAF8"/>
                </a:solidFill>
              </a:rPr>
              <a:t>  </a:t>
            </a:r>
            <a:endParaRPr sz="27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FFFFF"/>
                </a:solidFill>
              </a:rPr>
              <a:t> </a:t>
            </a:r>
            <a:endParaRPr sz="27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500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58"/>
          <p:cNvSpPr txBox="1"/>
          <p:nvPr>
            <p:ph idx="1" type="body"/>
          </p:nvPr>
        </p:nvSpPr>
        <p:spPr>
          <a:xfrm>
            <a:off x="-108225" y="1894200"/>
            <a:ext cx="1758000" cy="537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B6D7A8"/>
                </a:solidFill>
              </a:rPr>
              <a:t>MLCAPE</a:t>
            </a:r>
            <a:endParaRPr sz="2700">
              <a:solidFill>
                <a:srgbClr val="B6D7A8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B6D7A8"/>
                </a:solidFill>
              </a:rPr>
              <a:t>1500</a:t>
            </a:r>
            <a:endParaRPr sz="27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FFFFF"/>
                </a:solidFill>
              </a:rPr>
              <a:t> </a:t>
            </a:r>
            <a:endParaRPr sz="2700">
              <a:solidFill>
                <a:srgbClr val="FFFFFF"/>
              </a:solidFill>
            </a:endParaRPr>
          </a:p>
        </p:txBody>
      </p:sp>
      <p:cxnSp>
        <p:nvCxnSpPr>
          <p:cNvPr id="502" name="Google Shape;502;p58"/>
          <p:cNvCxnSpPr/>
          <p:nvPr/>
        </p:nvCxnSpPr>
        <p:spPr>
          <a:xfrm flipH="1" rot="10800000">
            <a:off x="95775" y="2412900"/>
            <a:ext cx="1350000" cy="19200"/>
          </a:xfrm>
          <a:prstGeom prst="straightConnector1">
            <a:avLst/>
          </a:prstGeom>
          <a:noFill/>
          <a:ln cap="flat" cmpd="sng" w="19050">
            <a:solidFill>
              <a:srgbClr val="B6D7A8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03" name="Google Shape;503;p58"/>
          <p:cNvSpPr txBox="1"/>
          <p:nvPr>
            <p:ph idx="1" type="body"/>
          </p:nvPr>
        </p:nvSpPr>
        <p:spPr>
          <a:xfrm>
            <a:off x="1483650" y="1894200"/>
            <a:ext cx="2385900" cy="537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A4C2F4"/>
                </a:solidFill>
              </a:rPr>
              <a:t>(</a:t>
            </a:r>
            <a:r>
              <a:rPr lang="en" sz="2700">
                <a:solidFill>
                  <a:srgbClr val="A4C2F4"/>
                </a:solidFill>
              </a:rPr>
              <a:t>200+MLCIN)</a:t>
            </a:r>
            <a:endParaRPr sz="2700">
              <a:solidFill>
                <a:srgbClr val="A4C2F4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A4C2F4"/>
                </a:solidFill>
              </a:rPr>
              <a:t>150</a:t>
            </a:r>
            <a:endParaRPr sz="2700">
              <a:solidFill>
                <a:srgbClr val="A4C2F4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A4C2F4"/>
                </a:solidFill>
              </a:rPr>
              <a:t> </a:t>
            </a:r>
            <a:endParaRPr sz="2700">
              <a:solidFill>
                <a:srgbClr val="A4C2F4"/>
              </a:solidFill>
            </a:endParaRPr>
          </a:p>
        </p:txBody>
      </p:sp>
      <p:cxnSp>
        <p:nvCxnSpPr>
          <p:cNvPr id="504" name="Google Shape;504;p58"/>
          <p:cNvCxnSpPr/>
          <p:nvPr/>
        </p:nvCxnSpPr>
        <p:spPr>
          <a:xfrm flipH="1" rot="10800000">
            <a:off x="1687650" y="2416500"/>
            <a:ext cx="1955100" cy="15600"/>
          </a:xfrm>
          <a:prstGeom prst="straightConnector1">
            <a:avLst/>
          </a:prstGeom>
          <a:noFill/>
          <a:ln cap="flat" cmpd="sng" w="19050">
            <a:solidFill>
              <a:srgbClr val="A4C2F4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05" name="Google Shape;505;p58"/>
          <p:cNvSpPr txBox="1"/>
          <p:nvPr>
            <p:ph idx="1" type="body"/>
          </p:nvPr>
        </p:nvSpPr>
        <p:spPr>
          <a:xfrm>
            <a:off x="3292300" y="1894200"/>
            <a:ext cx="2385900" cy="537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EAD1DC"/>
                </a:solidFill>
              </a:rPr>
              <a:t>EBWD</a:t>
            </a:r>
            <a:endParaRPr sz="2700">
              <a:solidFill>
                <a:srgbClr val="EAD1DC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EAD1DC"/>
                </a:solidFill>
              </a:rPr>
              <a:t>20</a:t>
            </a:r>
            <a:endParaRPr sz="2700">
              <a:solidFill>
                <a:srgbClr val="EAD1DC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EAD1DC"/>
                </a:solidFill>
              </a:rPr>
              <a:t> </a:t>
            </a:r>
            <a:endParaRPr sz="2700">
              <a:solidFill>
                <a:srgbClr val="EAD1DC"/>
              </a:solidFill>
            </a:endParaRPr>
          </a:p>
        </p:txBody>
      </p:sp>
      <p:cxnSp>
        <p:nvCxnSpPr>
          <p:cNvPr id="506" name="Google Shape;506;p58"/>
          <p:cNvCxnSpPr/>
          <p:nvPr/>
        </p:nvCxnSpPr>
        <p:spPr>
          <a:xfrm>
            <a:off x="3801100" y="2432100"/>
            <a:ext cx="1395300" cy="3300"/>
          </a:xfrm>
          <a:prstGeom prst="straightConnector1">
            <a:avLst/>
          </a:prstGeom>
          <a:noFill/>
          <a:ln cap="flat" cmpd="sng" w="19050">
            <a:solidFill>
              <a:srgbClr val="EAD1DC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07" name="Google Shape;507;p58"/>
          <p:cNvSpPr txBox="1"/>
          <p:nvPr>
            <p:ph idx="1" type="body"/>
          </p:nvPr>
        </p:nvSpPr>
        <p:spPr>
          <a:xfrm>
            <a:off x="5121100" y="1894200"/>
            <a:ext cx="1758000" cy="537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FE599"/>
                </a:solidFill>
              </a:rPr>
              <a:t>ESRH</a:t>
            </a:r>
            <a:endParaRPr sz="2700">
              <a:solidFill>
                <a:srgbClr val="FFE599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FE599"/>
                </a:solidFill>
              </a:rPr>
              <a:t>150</a:t>
            </a:r>
            <a:endParaRPr sz="2700">
              <a:solidFill>
                <a:srgbClr val="FFE599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FE599"/>
                </a:solidFill>
              </a:rPr>
              <a:t> </a:t>
            </a:r>
            <a:endParaRPr sz="2700">
              <a:solidFill>
                <a:srgbClr val="FFE599"/>
              </a:solidFill>
            </a:endParaRPr>
          </a:p>
        </p:txBody>
      </p:sp>
      <p:cxnSp>
        <p:nvCxnSpPr>
          <p:cNvPr id="508" name="Google Shape;508;p58"/>
          <p:cNvCxnSpPr/>
          <p:nvPr/>
        </p:nvCxnSpPr>
        <p:spPr>
          <a:xfrm>
            <a:off x="5465975" y="2435350"/>
            <a:ext cx="1025700" cy="0"/>
          </a:xfrm>
          <a:prstGeom prst="straightConnector1">
            <a:avLst/>
          </a:prstGeom>
          <a:noFill/>
          <a:ln cap="flat" cmpd="sng" w="19050">
            <a:solidFill>
              <a:srgbClr val="FFE599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09" name="Google Shape;509;p58"/>
          <p:cNvSpPr txBox="1"/>
          <p:nvPr>
            <p:ph idx="1" type="body"/>
          </p:nvPr>
        </p:nvSpPr>
        <p:spPr>
          <a:xfrm>
            <a:off x="6512625" y="1894200"/>
            <a:ext cx="2739600" cy="537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DD7E6B"/>
                </a:solidFill>
              </a:rPr>
              <a:t>(</a:t>
            </a:r>
            <a:r>
              <a:rPr lang="en" sz="2700">
                <a:solidFill>
                  <a:srgbClr val="DD7E6B"/>
                </a:solidFill>
              </a:rPr>
              <a:t>2000 - MLLCL)</a:t>
            </a:r>
            <a:endParaRPr sz="2700">
              <a:solidFill>
                <a:srgbClr val="DD7E6B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DD7E6B"/>
                </a:solidFill>
              </a:rPr>
              <a:t>1000</a:t>
            </a:r>
            <a:endParaRPr sz="2700">
              <a:solidFill>
                <a:srgbClr val="DD7E6B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DD7E6B"/>
                </a:solidFill>
              </a:rPr>
              <a:t> </a:t>
            </a:r>
            <a:endParaRPr sz="2700">
              <a:solidFill>
                <a:srgbClr val="DD7E6B"/>
              </a:solidFill>
            </a:endParaRPr>
          </a:p>
        </p:txBody>
      </p:sp>
      <p:cxnSp>
        <p:nvCxnSpPr>
          <p:cNvPr id="510" name="Google Shape;510;p58"/>
          <p:cNvCxnSpPr/>
          <p:nvPr/>
        </p:nvCxnSpPr>
        <p:spPr>
          <a:xfrm flipH="1" rot="10800000">
            <a:off x="6832725" y="2427900"/>
            <a:ext cx="2220300" cy="4200"/>
          </a:xfrm>
          <a:prstGeom prst="straightConnector1">
            <a:avLst/>
          </a:prstGeom>
          <a:noFill/>
          <a:ln cap="flat" cmpd="sng" w="19050">
            <a:solidFill>
              <a:srgbClr val="DD7E6B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11" name="Google Shape;511;p58"/>
          <p:cNvSpPr txBox="1"/>
          <p:nvPr>
            <p:ph idx="1" type="body"/>
          </p:nvPr>
        </p:nvSpPr>
        <p:spPr>
          <a:xfrm>
            <a:off x="1445775" y="2094250"/>
            <a:ext cx="293400" cy="4014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FFFFF"/>
                </a:solidFill>
              </a:rPr>
              <a:t>* </a:t>
            </a:r>
            <a:r>
              <a:rPr lang="en" sz="2700">
                <a:solidFill>
                  <a:srgbClr val="C9DAF8"/>
                </a:solidFill>
              </a:rPr>
              <a:t>  </a:t>
            </a:r>
            <a:endParaRPr sz="27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FFFFF"/>
                </a:solidFill>
              </a:rPr>
              <a:t> </a:t>
            </a:r>
            <a:endParaRPr sz="2700">
              <a:solidFill>
                <a:srgbClr val="FFFFFF"/>
              </a:solidFill>
            </a:endParaRPr>
          </a:p>
        </p:txBody>
      </p:sp>
      <p:sp>
        <p:nvSpPr>
          <p:cNvPr id="512" name="Google Shape;512;p58"/>
          <p:cNvSpPr txBox="1"/>
          <p:nvPr>
            <p:ph idx="1" type="body"/>
          </p:nvPr>
        </p:nvSpPr>
        <p:spPr>
          <a:xfrm>
            <a:off x="3680625" y="2034000"/>
            <a:ext cx="293400" cy="4014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FFFFF"/>
                </a:solidFill>
              </a:rPr>
              <a:t>* </a:t>
            </a:r>
            <a:r>
              <a:rPr lang="en" sz="2700">
                <a:solidFill>
                  <a:srgbClr val="C9DAF8"/>
                </a:solidFill>
              </a:rPr>
              <a:t>  </a:t>
            </a:r>
            <a:endParaRPr sz="27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FFFFF"/>
                </a:solidFill>
              </a:rPr>
              <a:t> </a:t>
            </a:r>
            <a:endParaRPr sz="2700">
              <a:solidFill>
                <a:srgbClr val="FFFFFF"/>
              </a:solidFill>
            </a:endParaRPr>
          </a:p>
        </p:txBody>
      </p:sp>
      <p:sp>
        <p:nvSpPr>
          <p:cNvPr id="513" name="Google Shape;513;p58"/>
          <p:cNvSpPr txBox="1"/>
          <p:nvPr>
            <p:ph idx="1" type="body"/>
          </p:nvPr>
        </p:nvSpPr>
        <p:spPr>
          <a:xfrm>
            <a:off x="5179575" y="2094250"/>
            <a:ext cx="293400" cy="4014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FFFFF"/>
                </a:solidFill>
              </a:rPr>
              <a:t>* </a:t>
            </a:r>
            <a:r>
              <a:rPr lang="en" sz="2700">
                <a:solidFill>
                  <a:srgbClr val="C9DAF8"/>
                </a:solidFill>
              </a:rPr>
              <a:t>  </a:t>
            </a:r>
            <a:endParaRPr sz="27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FFFFF"/>
                </a:solidFill>
              </a:rPr>
              <a:t> </a:t>
            </a:r>
            <a:endParaRPr sz="2700">
              <a:solidFill>
                <a:srgbClr val="FFFFFF"/>
              </a:solidFill>
            </a:endParaRPr>
          </a:p>
        </p:txBody>
      </p:sp>
      <p:sp>
        <p:nvSpPr>
          <p:cNvPr id="514" name="Google Shape;514;p58"/>
          <p:cNvSpPr txBox="1"/>
          <p:nvPr>
            <p:ph idx="1" type="body"/>
          </p:nvPr>
        </p:nvSpPr>
        <p:spPr>
          <a:xfrm>
            <a:off x="6474975" y="2094250"/>
            <a:ext cx="293400" cy="4014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FFFFF"/>
                </a:solidFill>
              </a:rPr>
              <a:t>* </a:t>
            </a:r>
            <a:r>
              <a:rPr lang="en" sz="2700">
                <a:solidFill>
                  <a:srgbClr val="C9DAF8"/>
                </a:solidFill>
              </a:rPr>
              <a:t>  </a:t>
            </a:r>
            <a:endParaRPr sz="27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FFFFF"/>
                </a:solidFill>
              </a:rPr>
              <a:t> </a:t>
            </a:r>
            <a:endParaRPr sz="2700">
              <a:solidFill>
                <a:srgbClr val="FFFFFF"/>
              </a:solidFill>
            </a:endParaRPr>
          </a:p>
        </p:txBody>
      </p:sp>
      <p:sp>
        <p:nvSpPr>
          <p:cNvPr id="515" name="Google Shape;515;p58"/>
          <p:cNvSpPr txBox="1"/>
          <p:nvPr>
            <p:ph idx="1" type="body"/>
          </p:nvPr>
        </p:nvSpPr>
        <p:spPr>
          <a:xfrm>
            <a:off x="-39300" y="3575125"/>
            <a:ext cx="1799100" cy="996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B6D7A8"/>
                </a:solidFill>
              </a:rPr>
              <a:t>Goes to 0 as MLCAPE decreases.</a:t>
            </a:r>
            <a:endParaRPr sz="1600">
              <a:solidFill>
                <a:srgbClr val="B6D7A8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 </a:t>
            </a:r>
            <a:endParaRPr sz="2400">
              <a:solidFill>
                <a:srgbClr val="FFFFFF"/>
              </a:solidFill>
            </a:endParaRPr>
          </a:p>
        </p:txBody>
      </p:sp>
      <p:cxnSp>
        <p:nvCxnSpPr>
          <p:cNvPr id="516" name="Google Shape;516;p58"/>
          <p:cNvCxnSpPr/>
          <p:nvPr/>
        </p:nvCxnSpPr>
        <p:spPr>
          <a:xfrm flipH="1" rot="10800000">
            <a:off x="799950" y="3032175"/>
            <a:ext cx="50100" cy="59520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517" name="Google Shape;517;p58"/>
          <p:cNvSpPr txBox="1"/>
          <p:nvPr>
            <p:ph idx="1" type="body"/>
          </p:nvPr>
        </p:nvSpPr>
        <p:spPr>
          <a:xfrm>
            <a:off x="1598550" y="31500"/>
            <a:ext cx="2385900" cy="14442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A4C2F4"/>
                </a:solidFill>
              </a:rPr>
              <a:t>Goes to 0 as MLCIN decreases </a:t>
            </a:r>
            <a:endParaRPr sz="1600">
              <a:solidFill>
                <a:srgbClr val="A4C2F4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A4C2F4"/>
                </a:solidFill>
              </a:rPr>
              <a:t>(magnitude increases)</a:t>
            </a:r>
            <a:endParaRPr sz="1600">
              <a:solidFill>
                <a:srgbClr val="A4C2F4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A4C2F4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A4C2F4"/>
                </a:solidFill>
              </a:rPr>
              <a:t>Set to 1 if MLCIN &gt; -50</a:t>
            </a:r>
            <a:endParaRPr sz="1600">
              <a:solidFill>
                <a:srgbClr val="A4C2F4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A4C2F4"/>
                </a:solidFill>
              </a:rPr>
              <a:t> </a:t>
            </a:r>
            <a:endParaRPr sz="2400">
              <a:solidFill>
                <a:srgbClr val="A4C2F4"/>
              </a:solidFill>
            </a:endParaRPr>
          </a:p>
        </p:txBody>
      </p:sp>
      <p:cxnSp>
        <p:nvCxnSpPr>
          <p:cNvPr id="518" name="Google Shape;518;p58"/>
          <p:cNvCxnSpPr>
            <a:stCxn id="517" idx="2"/>
            <a:endCxn id="503" idx="0"/>
          </p:cNvCxnSpPr>
          <p:nvPr/>
        </p:nvCxnSpPr>
        <p:spPr>
          <a:xfrm flipH="1">
            <a:off x="2676600" y="1475700"/>
            <a:ext cx="114900" cy="41850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519" name="Google Shape;519;p58"/>
          <p:cNvSpPr txBox="1"/>
          <p:nvPr>
            <p:ph idx="1" type="body"/>
          </p:nvPr>
        </p:nvSpPr>
        <p:spPr>
          <a:xfrm>
            <a:off x="2791500" y="3575125"/>
            <a:ext cx="3067500" cy="996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EAD1DC"/>
                </a:solidFill>
              </a:rPr>
              <a:t>Set to 0 if EBWD &lt; 12.5 m/s</a:t>
            </a:r>
            <a:endParaRPr sz="1600">
              <a:solidFill>
                <a:srgbClr val="EAD1DC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EAD1DC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EAD1DC"/>
                </a:solidFill>
              </a:rPr>
              <a:t>Set to 1.5 if EBWD &gt; 30 m/s</a:t>
            </a:r>
            <a:endParaRPr sz="1600">
              <a:solidFill>
                <a:srgbClr val="EAD1DC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EAD1DC"/>
                </a:solidFill>
              </a:rPr>
              <a:t> </a:t>
            </a:r>
            <a:endParaRPr sz="2400">
              <a:solidFill>
                <a:srgbClr val="EAD1DC"/>
              </a:solidFill>
            </a:endParaRPr>
          </a:p>
        </p:txBody>
      </p:sp>
      <p:cxnSp>
        <p:nvCxnSpPr>
          <p:cNvPr id="520" name="Google Shape;520;p58"/>
          <p:cNvCxnSpPr/>
          <p:nvPr/>
        </p:nvCxnSpPr>
        <p:spPr>
          <a:xfrm flipH="1" rot="10800000">
            <a:off x="4346700" y="2994450"/>
            <a:ext cx="111900" cy="50400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521" name="Google Shape;521;p58"/>
          <p:cNvSpPr txBox="1"/>
          <p:nvPr>
            <p:ph idx="1" type="body"/>
          </p:nvPr>
        </p:nvSpPr>
        <p:spPr>
          <a:xfrm>
            <a:off x="4951350" y="-44700"/>
            <a:ext cx="2385900" cy="7194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E599"/>
                </a:solidFill>
              </a:rPr>
              <a:t>Goes to 0 as ESRH decreases</a:t>
            </a:r>
            <a:endParaRPr sz="1600">
              <a:solidFill>
                <a:srgbClr val="FFE599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FFE599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E599"/>
                </a:solidFill>
              </a:rPr>
              <a:t>Set to zero if the bottom of the Eff. Inflow Layer is above the surface</a:t>
            </a:r>
            <a:endParaRPr sz="1600">
              <a:solidFill>
                <a:srgbClr val="FFE599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E599"/>
                </a:solidFill>
              </a:rPr>
              <a:t> </a:t>
            </a:r>
            <a:endParaRPr sz="2400">
              <a:solidFill>
                <a:srgbClr val="FFE599"/>
              </a:solidFill>
            </a:endParaRPr>
          </a:p>
        </p:txBody>
      </p:sp>
      <p:cxnSp>
        <p:nvCxnSpPr>
          <p:cNvPr id="522" name="Google Shape;522;p58"/>
          <p:cNvCxnSpPr/>
          <p:nvPr/>
        </p:nvCxnSpPr>
        <p:spPr>
          <a:xfrm flipH="1">
            <a:off x="6047700" y="1568075"/>
            <a:ext cx="54600" cy="41100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523" name="Google Shape;523;p58"/>
          <p:cNvSpPr txBox="1"/>
          <p:nvPr>
            <p:ph idx="1" type="body"/>
          </p:nvPr>
        </p:nvSpPr>
        <p:spPr>
          <a:xfrm>
            <a:off x="5910025" y="3627375"/>
            <a:ext cx="3067500" cy="996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DD7E6B"/>
                </a:solidFill>
              </a:rPr>
              <a:t>Set to 0 if MLLCL &gt; 2000 m</a:t>
            </a:r>
            <a:endParaRPr sz="1600">
              <a:solidFill>
                <a:srgbClr val="DD7E6B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DD7E6B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DD7E6B"/>
                </a:solidFill>
              </a:rPr>
              <a:t>Set to 1.0 if MLLCL &lt; 1000 m</a:t>
            </a:r>
            <a:endParaRPr sz="1600">
              <a:solidFill>
                <a:srgbClr val="DD7E6B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DD7E6B"/>
                </a:solidFill>
              </a:rPr>
              <a:t> </a:t>
            </a:r>
            <a:endParaRPr sz="2400">
              <a:solidFill>
                <a:srgbClr val="DD7E6B"/>
              </a:solidFill>
            </a:endParaRPr>
          </a:p>
        </p:txBody>
      </p:sp>
      <p:cxnSp>
        <p:nvCxnSpPr>
          <p:cNvPr id="524" name="Google Shape;524;p58"/>
          <p:cNvCxnSpPr/>
          <p:nvPr/>
        </p:nvCxnSpPr>
        <p:spPr>
          <a:xfrm flipH="1" rot="10800000">
            <a:off x="7616375" y="2994375"/>
            <a:ext cx="186300" cy="63300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8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9" name="Google Shape;529;p5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1125" y="0"/>
            <a:ext cx="7928001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30" name="Google Shape;530;p59"/>
          <p:cNvSpPr/>
          <p:nvPr/>
        </p:nvSpPr>
        <p:spPr>
          <a:xfrm>
            <a:off x="5346600" y="671425"/>
            <a:ext cx="3035100" cy="4351800"/>
          </a:xfrm>
          <a:prstGeom prst="rect">
            <a:avLst/>
          </a:prstGeom>
          <a:noFill/>
          <a:ln cap="flat" cmpd="sng" w="19050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1" name="Google Shape;531;p59"/>
          <p:cNvSpPr txBox="1"/>
          <p:nvPr/>
        </p:nvSpPr>
        <p:spPr>
          <a:xfrm>
            <a:off x="5846425" y="271225"/>
            <a:ext cx="2003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A86E8"/>
                </a:solidFill>
              </a:rPr>
              <a:t>Want to isolate these!</a:t>
            </a:r>
            <a:endParaRPr>
              <a:solidFill>
                <a:srgbClr val="4A86E8"/>
              </a:solidFill>
            </a:endParaRPr>
          </a:p>
        </p:txBody>
      </p:sp>
      <p:cxnSp>
        <p:nvCxnSpPr>
          <p:cNvPr id="532" name="Google Shape;532;p59"/>
          <p:cNvCxnSpPr/>
          <p:nvPr/>
        </p:nvCxnSpPr>
        <p:spPr>
          <a:xfrm>
            <a:off x="1187050" y="4510475"/>
            <a:ext cx="7201200" cy="48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536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60"/>
          <p:cNvSpPr txBox="1"/>
          <p:nvPr/>
        </p:nvSpPr>
        <p:spPr>
          <a:xfrm>
            <a:off x="0" y="-17425"/>
            <a:ext cx="9144000" cy="11634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200">
                <a:solidFill>
                  <a:srgbClr val="FFFFFF"/>
                </a:solidFill>
              </a:rPr>
              <a:t>Fixed-Layer STP</a:t>
            </a:r>
            <a:endParaRPr sz="5200">
              <a:solidFill>
                <a:srgbClr val="FFFFFF"/>
              </a:solidFill>
            </a:endParaRPr>
          </a:p>
        </p:txBody>
      </p:sp>
      <p:sp>
        <p:nvSpPr>
          <p:cNvPr id="538" name="Google Shape;538;p60"/>
          <p:cNvSpPr txBox="1"/>
          <p:nvPr>
            <p:ph idx="1" type="body"/>
          </p:nvPr>
        </p:nvSpPr>
        <p:spPr>
          <a:xfrm>
            <a:off x="2111550" y="1450225"/>
            <a:ext cx="1758000" cy="537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B6D7A8"/>
                </a:solidFill>
              </a:rPr>
              <a:t>MLCAPE</a:t>
            </a:r>
            <a:endParaRPr sz="2700">
              <a:solidFill>
                <a:srgbClr val="B6D7A8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FFFFF"/>
                </a:solidFill>
              </a:rPr>
              <a:t> </a:t>
            </a:r>
            <a:endParaRPr sz="2700">
              <a:solidFill>
                <a:srgbClr val="FFFFFF"/>
              </a:solidFill>
            </a:endParaRPr>
          </a:p>
        </p:txBody>
      </p:sp>
      <p:sp>
        <p:nvSpPr>
          <p:cNvPr id="539" name="Google Shape;539;p60"/>
          <p:cNvSpPr txBox="1"/>
          <p:nvPr>
            <p:ph idx="1" type="body"/>
          </p:nvPr>
        </p:nvSpPr>
        <p:spPr>
          <a:xfrm>
            <a:off x="1636050" y="1970400"/>
            <a:ext cx="2385900" cy="537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A4C2F4"/>
                </a:solidFill>
              </a:rPr>
              <a:t>MLCIN</a:t>
            </a:r>
            <a:endParaRPr sz="2700">
              <a:solidFill>
                <a:srgbClr val="A4C2F4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rgbClr val="A4C2F4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A4C2F4"/>
                </a:solidFill>
              </a:rPr>
              <a:t> </a:t>
            </a:r>
            <a:endParaRPr sz="2700">
              <a:solidFill>
                <a:srgbClr val="A4C2F4"/>
              </a:solidFill>
            </a:endParaRPr>
          </a:p>
        </p:txBody>
      </p:sp>
      <p:sp>
        <p:nvSpPr>
          <p:cNvPr id="540" name="Google Shape;540;p60"/>
          <p:cNvSpPr txBox="1"/>
          <p:nvPr>
            <p:ph idx="1" type="body"/>
          </p:nvPr>
        </p:nvSpPr>
        <p:spPr>
          <a:xfrm>
            <a:off x="1615900" y="2580000"/>
            <a:ext cx="2385900" cy="537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EAD1DC"/>
                </a:solidFill>
              </a:rPr>
              <a:t>EBWD</a:t>
            </a:r>
            <a:endParaRPr sz="2700">
              <a:solidFill>
                <a:srgbClr val="EAD1DC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rgbClr val="EAD1DC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EAD1DC"/>
                </a:solidFill>
              </a:rPr>
              <a:t> </a:t>
            </a:r>
            <a:endParaRPr sz="2700">
              <a:solidFill>
                <a:srgbClr val="EAD1DC"/>
              </a:solidFill>
            </a:endParaRPr>
          </a:p>
        </p:txBody>
      </p:sp>
      <p:sp>
        <p:nvSpPr>
          <p:cNvPr id="541" name="Google Shape;541;p60"/>
          <p:cNvSpPr txBox="1"/>
          <p:nvPr>
            <p:ph idx="1" type="body"/>
          </p:nvPr>
        </p:nvSpPr>
        <p:spPr>
          <a:xfrm>
            <a:off x="1471450" y="3703475"/>
            <a:ext cx="2739600" cy="537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DD7E6B"/>
                </a:solidFill>
              </a:rPr>
              <a:t>MLLCL</a:t>
            </a:r>
            <a:endParaRPr sz="2700">
              <a:solidFill>
                <a:srgbClr val="DD7E6B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rgbClr val="DD7E6B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DD7E6B"/>
                </a:solidFill>
              </a:rPr>
              <a:t> </a:t>
            </a:r>
            <a:endParaRPr sz="2700">
              <a:solidFill>
                <a:srgbClr val="DD7E6B"/>
              </a:solidFill>
            </a:endParaRPr>
          </a:p>
        </p:txBody>
      </p:sp>
      <p:sp>
        <p:nvSpPr>
          <p:cNvPr id="542" name="Google Shape;542;p60"/>
          <p:cNvSpPr txBox="1"/>
          <p:nvPr>
            <p:ph idx="1" type="body"/>
          </p:nvPr>
        </p:nvSpPr>
        <p:spPr>
          <a:xfrm>
            <a:off x="1539700" y="3189600"/>
            <a:ext cx="2385900" cy="537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FE599"/>
                </a:solidFill>
              </a:rPr>
              <a:t>ESRH</a:t>
            </a:r>
            <a:endParaRPr sz="2700">
              <a:solidFill>
                <a:srgbClr val="FFE599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rgbClr val="FFE599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FE599"/>
                </a:solidFill>
              </a:rPr>
              <a:t> </a:t>
            </a:r>
            <a:endParaRPr sz="2700">
              <a:solidFill>
                <a:srgbClr val="FFE599"/>
              </a:solidFill>
            </a:endParaRPr>
          </a:p>
        </p:txBody>
      </p:sp>
      <p:sp>
        <p:nvSpPr>
          <p:cNvPr id="543" name="Google Shape;543;p60"/>
          <p:cNvSpPr txBox="1"/>
          <p:nvPr>
            <p:ph idx="1" type="body"/>
          </p:nvPr>
        </p:nvSpPr>
        <p:spPr>
          <a:xfrm>
            <a:off x="5083350" y="1450225"/>
            <a:ext cx="1758000" cy="537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B6D7A8"/>
                </a:solidFill>
              </a:rPr>
              <a:t>SB</a:t>
            </a:r>
            <a:r>
              <a:rPr lang="en" sz="2700">
                <a:solidFill>
                  <a:srgbClr val="B6D7A8"/>
                </a:solidFill>
              </a:rPr>
              <a:t>CAPE</a:t>
            </a:r>
            <a:endParaRPr sz="2700">
              <a:solidFill>
                <a:srgbClr val="B6D7A8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FFFFF"/>
                </a:solidFill>
              </a:rPr>
              <a:t> </a:t>
            </a:r>
            <a:endParaRPr sz="2700">
              <a:solidFill>
                <a:srgbClr val="FFFFFF"/>
              </a:solidFill>
            </a:endParaRPr>
          </a:p>
        </p:txBody>
      </p:sp>
      <p:sp>
        <p:nvSpPr>
          <p:cNvPr id="544" name="Google Shape;544;p60"/>
          <p:cNvSpPr txBox="1"/>
          <p:nvPr>
            <p:ph idx="1" type="body"/>
          </p:nvPr>
        </p:nvSpPr>
        <p:spPr>
          <a:xfrm>
            <a:off x="4607850" y="1970400"/>
            <a:ext cx="2385900" cy="537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A4C2F4"/>
                </a:solidFill>
              </a:rPr>
              <a:t>SB</a:t>
            </a:r>
            <a:r>
              <a:rPr lang="en" sz="2700">
                <a:solidFill>
                  <a:srgbClr val="A4C2F4"/>
                </a:solidFill>
              </a:rPr>
              <a:t>CIN</a:t>
            </a:r>
            <a:endParaRPr sz="2700">
              <a:solidFill>
                <a:srgbClr val="A4C2F4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rgbClr val="A4C2F4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A4C2F4"/>
                </a:solidFill>
              </a:rPr>
              <a:t> </a:t>
            </a:r>
            <a:endParaRPr sz="2700">
              <a:solidFill>
                <a:srgbClr val="A4C2F4"/>
              </a:solidFill>
            </a:endParaRPr>
          </a:p>
        </p:txBody>
      </p:sp>
      <p:sp>
        <p:nvSpPr>
          <p:cNvPr id="545" name="Google Shape;545;p60"/>
          <p:cNvSpPr txBox="1"/>
          <p:nvPr>
            <p:ph idx="1" type="body"/>
          </p:nvPr>
        </p:nvSpPr>
        <p:spPr>
          <a:xfrm>
            <a:off x="4587700" y="2580000"/>
            <a:ext cx="2385900" cy="537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EAD1DC"/>
                </a:solidFill>
              </a:rPr>
              <a:t> 0-6 km </a:t>
            </a:r>
            <a:r>
              <a:rPr lang="en" sz="2700">
                <a:solidFill>
                  <a:srgbClr val="EAD1DC"/>
                </a:solidFill>
              </a:rPr>
              <a:t>BWD</a:t>
            </a:r>
            <a:endParaRPr sz="2700">
              <a:solidFill>
                <a:srgbClr val="EAD1DC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rgbClr val="EAD1DC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EAD1DC"/>
                </a:solidFill>
              </a:rPr>
              <a:t> </a:t>
            </a:r>
            <a:endParaRPr sz="2700">
              <a:solidFill>
                <a:srgbClr val="EAD1DC"/>
              </a:solidFill>
            </a:endParaRPr>
          </a:p>
        </p:txBody>
      </p:sp>
      <p:sp>
        <p:nvSpPr>
          <p:cNvPr id="546" name="Google Shape;546;p60"/>
          <p:cNvSpPr txBox="1"/>
          <p:nvPr>
            <p:ph idx="1" type="body"/>
          </p:nvPr>
        </p:nvSpPr>
        <p:spPr>
          <a:xfrm>
            <a:off x="4443250" y="3703475"/>
            <a:ext cx="2739600" cy="537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DD7E6B"/>
                </a:solidFill>
              </a:rPr>
              <a:t>SB</a:t>
            </a:r>
            <a:r>
              <a:rPr lang="en" sz="2700">
                <a:solidFill>
                  <a:srgbClr val="DD7E6B"/>
                </a:solidFill>
              </a:rPr>
              <a:t>LCL</a:t>
            </a:r>
            <a:endParaRPr sz="2700">
              <a:solidFill>
                <a:srgbClr val="DD7E6B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rgbClr val="DD7E6B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DD7E6B"/>
                </a:solidFill>
              </a:rPr>
              <a:t> </a:t>
            </a:r>
            <a:endParaRPr sz="2700">
              <a:solidFill>
                <a:srgbClr val="DD7E6B"/>
              </a:solidFill>
            </a:endParaRPr>
          </a:p>
        </p:txBody>
      </p:sp>
      <p:sp>
        <p:nvSpPr>
          <p:cNvPr id="547" name="Google Shape;547;p60"/>
          <p:cNvSpPr txBox="1"/>
          <p:nvPr>
            <p:ph idx="1" type="body"/>
          </p:nvPr>
        </p:nvSpPr>
        <p:spPr>
          <a:xfrm>
            <a:off x="4511500" y="3189600"/>
            <a:ext cx="2385900" cy="537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FE599"/>
                </a:solidFill>
              </a:rPr>
              <a:t>0-1 km </a:t>
            </a:r>
            <a:r>
              <a:rPr lang="en" sz="2700">
                <a:solidFill>
                  <a:srgbClr val="FFE599"/>
                </a:solidFill>
              </a:rPr>
              <a:t>SRH</a:t>
            </a:r>
            <a:endParaRPr sz="2700">
              <a:solidFill>
                <a:srgbClr val="FFE599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FE599"/>
                </a:solidFill>
              </a:rPr>
              <a:t> </a:t>
            </a:r>
            <a:endParaRPr sz="2700">
              <a:solidFill>
                <a:srgbClr val="FFE599"/>
              </a:solidFill>
            </a:endParaRPr>
          </a:p>
        </p:txBody>
      </p:sp>
      <p:cxnSp>
        <p:nvCxnSpPr>
          <p:cNvPr id="548" name="Google Shape;548;p60"/>
          <p:cNvCxnSpPr>
            <a:stCxn id="538" idx="3"/>
            <a:endCxn id="543" idx="1"/>
          </p:cNvCxnSpPr>
          <p:nvPr/>
        </p:nvCxnSpPr>
        <p:spPr>
          <a:xfrm>
            <a:off x="3869550" y="1719175"/>
            <a:ext cx="1213800" cy="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549" name="Google Shape;549;p60"/>
          <p:cNvCxnSpPr/>
          <p:nvPr/>
        </p:nvCxnSpPr>
        <p:spPr>
          <a:xfrm>
            <a:off x="3869550" y="2252575"/>
            <a:ext cx="1213800" cy="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550" name="Google Shape;550;p60"/>
          <p:cNvCxnSpPr/>
          <p:nvPr/>
        </p:nvCxnSpPr>
        <p:spPr>
          <a:xfrm>
            <a:off x="3488550" y="2862175"/>
            <a:ext cx="1213800" cy="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551" name="Google Shape;551;p60"/>
          <p:cNvCxnSpPr/>
          <p:nvPr/>
        </p:nvCxnSpPr>
        <p:spPr>
          <a:xfrm>
            <a:off x="3336150" y="3471775"/>
            <a:ext cx="1213800" cy="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552" name="Google Shape;552;p60"/>
          <p:cNvCxnSpPr/>
          <p:nvPr/>
        </p:nvCxnSpPr>
        <p:spPr>
          <a:xfrm>
            <a:off x="3717150" y="4005175"/>
            <a:ext cx="1213800" cy="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553" name="Google Shape;553;p60"/>
          <p:cNvSpPr txBox="1"/>
          <p:nvPr>
            <p:ph idx="1" type="body"/>
          </p:nvPr>
        </p:nvSpPr>
        <p:spPr>
          <a:xfrm>
            <a:off x="1313025" y="4538575"/>
            <a:ext cx="6338700" cy="4524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Otherwise, uses the same formulation!</a:t>
            </a:r>
            <a:r>
              <a:rPr lang="en" sz="1700">
                <a:solidFill>
                  <a:srgbClr val="FFFFFF"/>
                </a:solidFill>
              </a:rPr>
              <a:t> </a:t>
            </a:r>
            <a:endParaRPr sz="17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557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p61"/>
          <p:cNvSpPr txBox="1"/>
          <p:nvPr/>
        </p:nvSpPr>
        <p:spPr>
          <a:xfrm>
            <a:off x="0" y="58775"/>
            <a:ext cx="9144000" cy="11634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200">
                <a:solidFill>
                  <a:srgbClr val="FFFFFF"/>
                </a:solidFill>
              </a:rPr>
              <a:t> Effective vs. Fixed Layer STP </a:t>
            </a:r>
            <a:endParaRPr sz="5200">
              <a:solidFill>
                <a:srgbClr val="FFFFFF"/>
              </a:solidFill>
            </a:endParaRPr>
          </a:p>
        </p:txBody>
      </p:sp>
      <p:sp>
        <p:nvSpPr>
          <p:cNvPr id="559" name="Google Shape;559;p61"/>
          <p:cNvSpPr txBox="1"/>
          <p:nvPr>
            <p:ph idx="1" type="body"/>
          </p:nvPr>
        </p:nvSpPr>
        <p:spPr>
          <a:xfrm>
            <a:off x="0" y="1432850"/>
            <a:ext cx="9144000" cy="1935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-"/>
            </a:pPr>
            <a:r>
              <a:rPr lang="en" sz="2400">
                <a:solidFill>
                  <a:srgbClr val="FFFFFF"/>
                </a:solidFill>
              </a:rPr>
              <a:t>SBCAPE is less dependent on RAP moisture </a:t>
            </a:r>
            <a:r>
              <a:rPr lang="en" sz="2400">
                <a:solidFill>
                  <a:srgbClr val="FFFFFF"/>
                </a:solidFill>
              </a:rPr>
              <a:t>profile</a:t>
            </a:r>
            <a:r>
              <a:rPr lang="en" sz="2400">
                <a:solidFill>
                  <a:srgbClr val="FFFFFF"/>
                </a:solidFill>
              </a:rPr>
              <a:t> above the surface &amp; is more responsive in SPC Mesoanalysis</a:t>
            </a:r>
            <a:endParaRPr sz="24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indent="-3810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-"/>
            </a:pPr>
            <a:r>
              <a:rPr lang="en" sz="2400">
                <a:solidFill>
                  <a:srgbClr val="FFFFFF"/>
                </a:solidFill>
              </a:rPr>
              <a:t>Fixed-layer terms aren’t as sensitive to errors in the thermo profile or storm-motion estimates</a:t>
            </a:r>
            <a:endParaRPr sz="24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indent="-3810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-"/>
            </a:pPr>
            <a:r>
              <a:rPr lang="en" sz="2400">
                <a:solidFill>
                  <a:srgbClr val="FFFFFF"/>
                </a:solidFill>
              </a:rPr>
              <a:t>No replication of Eff. layer terms</a:t>
            </a:r>
            <a:endParaRPr sz="24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indent="-3810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-"/>
            </a:pPr>
            <a:r>
              <a:rPr lang="en" sz="2400">
                <a:solidFill>
                  <a:srgbClr val="FFFFFF"/>
                </a:solidFill>
              </a:rPr>
              <a:t>Examine closely when the two vary substantially!</a:t>
            </a:r>
            <a:endParaRPr sz="24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 </a:t>
            </a:r>
            <a:endParaRPr sz="24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563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p62"/>
          <p:cNvSpPr txBox="1"/>
          <p:nvPr/>
        </p:nvSpPr>
        <p:spPr>
          <a:xfrm>
            <a:off x="0" y="58775"/>
            <a:ext cx="9144000" cy="11634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200">
                <a:solidFill>
                  <a:srgbClr val="FFFFFF"/>
                </a:solidFill>
              </a:rPr>
              <a:t> STP Strengths </a:t>
            </a:r>
            <a:endParaRPr sz="5200">
              <a:solidFill>
                <a:srgbClr val="FFFFFF"/>
              </a:solidFill>
            </a:endParaRPr>
          </a:p>
        </p:txBody>
      </p:sp>
      <p:sp>
        <p:nvSpPr>
          <p:cNvPr id="565" name="Google Shape;565;p62"/>
          <p:cNvSpPr txBox="1"/>
          <p:nvPr>
            <p:ph idx="1" type="body"/>
          </p:nvPr>
        </p:nvSpPr>
        <p:spPr>
          <a:xfrm>
            <a:off x="0" y="1432850"/>
            <a:ext cx="9144000" cy="1935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-"/>
            </a:pPr>
            <a:r>
              <a:rPr lang="en" sz="2400">
                <a:solidFill>
                  <a:srgbClr val="FFFFFF"/>
                </a:solidFill>
              </a:rPr>
              <a:t>Gives single parameter to </a:t>
            </a:r>
            <a:r>
              <a:rPr lang="en" sz="2400">
                <a:solidFill>
                  <a:srgbClr val="FFFFFF"/>
                </a:solidFill>
              </a:rPr>
              <a:t>characterize</a:t>
            </a:r>
            <a:r>
              <a:rPr lang="en" sz="2400">
                <a:solidFill>
                  <a:srgbClr val="FFFFFF"/>
                </a:solidFill>
              </a:rPr>
              <a:t> the potential for significant tornadoes</a:t>
            </a:r>
            <a:endParaRPr sz="24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indent="-3810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-"/>
            </a:pPr>
            <a:r>
              <a:rPr lang="en" sz="2400">
                <a:solidFill>
                  <a:srgbClr val="FFFFFF"/>
                </a:solidFill>
              </a:rPr>
              <a:t>Is rooted in physical processes </a:t>
            </a:r>
            <a:r>
              <a:rPr lang="en" sz="2400">
                <a:solidFill>
                  <a:srgbClr val="FFFFFF"/>
                </a:solidFill>
              </a:rPr>
              <a:t>relevant</a:t>
            </a:r>
            <a:r>
              <a:rPr lang="en" sz="2400">
                <a:solidFill>
                  <a:srgbClr val="FFFFFF"/>
                </a:solidFill>
              </a:rPr>
              <a:t> to tornadogenesis</a:t>
            </a:r>
            <a:endParaRPr sz="24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indent="-3810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-"/>
            </a:pPr>
            <a:r>
              <a:rPr lang="en" sz="2400">
                <a:solidFill>
                  <a:srgbClr val="FFFFFF"/>
                </a:solidFill>
              </a:rPr>
              <a:t>Recent studies show combining STP with observed tornado vortex signatures in WSR-88D data can give a reliable estimate of tornado strength in real-time</a:t>
            </a:r>
            <a:endParaRPr sz="24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 </a:t>
            </a:r>
            <a:endParaRPr sz="24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8"/>
          <p:cNvSpPr txBox="1"/>
          <p:nvPr/>
        </p:nvSpPr>
        <p:spPr>
          <a:xfrm>
            <a:off x="0" y="58775"/>
            <a:ext cx="9144000" cy="11634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200">
                <a:solidFill>
                  <a:srgbClr val="FFFFFF"/>
                </a:solidFill>
              </a:rPr>
              <a:t>SCP &amp; STP</a:t>
            </a:r>
            <a:endParaRPr sz="5200">
              <a:solidFill>
                <a:srgbClr val="FFFFFF"/>
              </a:solidFill>
            </a:endParaRPr>
          </a:p>
        </p:txBody>
      </p:sp>
      <p:sp>
        <p:nvSpPr>
          <p:cNvPr id="95" name="Google Shape;95;p18"/>
          <p:cNvSpPr txBox="1"/>
          <p:nvPr>
            <p:ph idx="1" type="body"/>
          </p:nvPr>
        </p:nvSpPr>
        <p:spPr>
          <a:xfrm>
            <a:off x="261275" y="1314250"/>
            <a:ext cx="5059200" cy="1935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In general, these parameters work well when used appropriately, but let’s take a closer look at:</a:t>
            </a:r>
            <a:endParaRPr sz="2400">
              <a:solidFill>
                <a:srgbClr val="FFFFFF"/>
              </a:solidFill>
            </a:endParaRPr>
          </a:p>
          <a:p>
            <a:pPr indent="-381000" lvl="0" marL="457200" rtl="0" algn="ctr"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2400"/>
              <a:buChar char="-"/>
            </a:pPr>
            <a:r>
              <a:rPr lang="en" sz="2400">
                <a:solidFill>
                  <a:srgbClr val="FFFFFF"/>
                </a:solidFill>
              </a:rPr>
              <a:t>How they’re derived</a:t>
            </a:r>
            <a:endParaRPr sz="2400">
              <a:solidFill>
                <a:srgbClr val="FFFFFF"/>
              </a:solidFill>
            </a:endParaRPr>
          </a:p>
          <a:p>
            <a:pPr indent="-381000" lvl="0" marL="45720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-"/>
            </a:pPr>
            <a:r>
              <a:rPr lang="en" sz="2400">
                <a:solidFill>
                  <a:srgbClr val="FFFFFF"/>
                </a:solidFill>
              </a:rPr>
              <a:t>When to use them</a:t>
            </a:r>
            <a:endParaRPr sz="2400">
              <a:solidFill>
                <a:srgbClr val="FFFFFF"/>
              </a:solidFill>
            </a:endParaRPr>
          </a:p>
          <a:p>
            <a:pPr indent="-381000" lvl="0" marL="45720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-"/>
            </a:pPr>
            <a:r>
              <a:rPr lang="en" sz="2400">
                <a:solidFill>
                  <a:srgbClr val="FFFFFF"/>
                </a:solidFill>
              </a:rPr>
              <a:t>Nuances</a:t>
            </a:r>
            <a:endParaRPr sz="24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</p:txBody>
      </p:sp>
      <p:pic>
        <p:nvPicPr>
          <p:cNvPr id="96" name="Google Shape;96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620075" y="3326350"/>
            <a:ext cx="2519726" cy="163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620076" y="1360125"/>
            <a:ext cx="2480125" cy="16542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569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p63"/>
          <p:cNvSpPr txBox="1"/>
          <p:nvPr/>
        </p:nvSpPr>
        <p:spPr>
          <a:xfrm>
            <a:off x="0" y="58775"/>
            <a:ext cx="9144000" cy="11634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200">
                <a:solidFill>
                  <a:srgbClr val="FFFFFF"/>
                </a:solidFill>
              </a:rPr>
              <a:t> STP Strengths </a:t>
            </a:r>
            <a:endParaRPr sz="5200">
              <a:solidFill>
                <a:srgbClr val="FFFFFF"/>
              </a:solidFill>
            </a:endParaRPr>
          </a:p>
        </p:txBody>
      </p:sp>
      <p:sp>
        <p:nvSpPr>
          <p:cNvPr id="571" name="Google Shape;571;p63"/>
          <p:cNvSpPr txBox="1"/>
          <p:nvPr>
            <p:ph idx="1" type="body"/>
          </p:nvPr>
        </p:nvSpPr>
        <p:spPr>
          <a:xfrm>
            <a:off x="890425" y="1432850"/>
            <a:ext cx="7246200" cy="1935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Other studies have shown that STP correlates well with tornado </a:t>
            </a:r>
            <a:r>
              <a:rPr lang="en" sz="2400">
                <a:solidFill>
                  <a:srgbClr val="FFFFFF"/>
                </a:solidFill>
              </a:rPr>
              <a:t>occurrence:</a:t>
            </a:r>
            <a:endParaRPr sz="2400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“..we conclude that STP is statistically significant covariate to U.S. tornado frequency” </a:t>
            </a:r>
            <a:endParaRPr sz="2400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- Gensini and Bravo de Guenni (2019)</a:t>
            </a:r>
            <a:endParaRPr sz="2400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when analyzing a 30-year climatology of STP and tornado occurrence</a:t>
            </a:r>
            <a:endParaRPr sz="24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 </a:t>
            </a:r>
            <a:endParaRPr sz="24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575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p64"/>
          <p:cNvSpPr txBox="1"/>
          <p:nvPr/>
        </p:nvSpPr>
        <p:spPr>
          <a:xfrm>
            <a:off x="0" y="58775"/>
            <a:ext cx="9144000" cy="11634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200">
                <a:solidFill>
                  <a:srgbClr val="FFFFFF"/>
                </a:solidFill>
              </a:rPr>
              <a:t> STP Weaknesses Pt. 1 </a:t>
            </a:r>
            <a:endParaRPr sz="5200">
              <a:solidFill>
                <a:srgbClr val="FFFFFF"/>
              </a:solidFill>
            </a:endParaRPr>
          </a:p>
        </p:txBody>
      </p:sp>
      <p:sp>
        <p:nvSpPr>
          <p:cNvPr id="577" name="Google Shape;577;p64"/>
          <p:cNvSpPr txBox="1"/>
          <p:nvPr>
            <p:ph idx="1" type="body"/>
          </p:nvPr>
        </p:nvSpPr>
        <p:spPr>
          <a:xfrm>
            <a:off x="0" y="1280450"/>
            <a:ext cx="9144000" cy="1935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➢"/>
            </a:pPr>
            <a:r>
              <a:rPr lang="en" sz="2400">
                <a:solidFill>
                  <a:srgbClr val="FFFFFF"/>
                </a:solidFill>
              </a:rPr>
              <a:t>Conditional on the </a:t>
            </a:r>
            <a:r>
              <a:rPr lang="en" sz="2400">
                <a:solidFill>
                  <a:srgbClr val="FFFFFF"/>
                </a:solidFill>
              </a:rPr>
              <a:t>existence</a:t>
            </a:r>
            <a:r>
              <a:rPr lang="en" sz="2400">
                <a:solidFill>
                  <a:srgbClr val="FFFFFF"/>
                </a:solidFill>
              </a:rPr>
              <a:t> of a right-moving, surface-based supercell</a:t>
            </a:r>
            <a:endParaRPr sz="24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indent="-3810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➢"/>
            </a:pPr>
            <a:r>
              <a:rPr lang="en" sz="2400">
                <a:solidFill>
                  <a:srgbClr val="FFFFFF"/>
                </a:solidFill>
              </a:rPr>
              <a:t>Simplified estimate of environments favoring both supercell </a:t>
            </a:r>
            <a:r>
              <a:rPr lang="en" sz="2400">
                <a:solidFill>
                  <a:srgbClr val="FFFFFF"/>
                </a:solidFill>
              </a:rPr>
              <a:t>initiation</a:t>
            </a:r>
            <a:r>
              <a:rPr lang="en" sz="2400">
                <a:solidFill>
                  <a:srgbClr val="FFFFFF"/>
                </a:solidFill>
              </a:rPr>
              <a:t> and sustenance </a:t>
            </a:r>
            <a:endParaRPr sz="2400">
              <a:solidFill>
                <a:srgbClr val="FFFFFF"/>
              </a:solidFill>
            </a:endParaRPr>
          </a:p>
          <a:p>
            <a:pPr indent="-381000" lvl="1" marL="137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○"/>
            </a:pPr>
            <a:r>
              <a:rPr lang="en" sz="2400">
                <a:solidFill>
                  <a:srgbClr val="FFFFFF"/>
                </a:solidFill>
              </a:rPr>
              <a:t>which are not the same - easier to sustain a supercell in a higher CIN environment than to initiate!</a:t>
            </a:r>
            <a:endParaRPr sz="24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 </a:t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578" name="Google Shape;578;p64"/>
          <p:cNvSpPr txBox="1"/>
          <p:nvPr>
            <p:ph idx="1" type="body"/>
          </p:nvPr>
        </p:nvSpPr>
        <p:spPr>
          <a:xfrm>
            <a:off x="0" y="3684675"/>
            <a:ext cx="9144000" cy="1512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00">
              <a:solidFill>
                <a:srgbClr val="FFFFFF"/>
              </a:solidFill>
            </a:endParaRPr>
          </a:p>
          <a:p>
            <a:pPr indent="-3746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300"/>
              <a:buChar char="➢"/>
            </a:pPr>
            <a:r>
              <a:rPr lang="en" sz="2300">
                <a:solidFill>
                  <a:srgbClr val="FFFFFF"/>
                </a:solidFill>
              </a:rPr>
              <a:t>Currently no reliable way to measure/estimate near-surface vorticity generation</a:t>
            </a:r>
            <a:endParaRPr sz="2300">
              <a:solidFill>
                <a:srgbClr val="FFE599"/>
              </a:solidFill>
            </a:endParaRPr>
          </a:p>
          <a:p>
            <a:pPr indent="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00">
              <a:solidFill>
                <a:srgbClr val="FFFFFF"/>
              </a:solidFill>
            </a:endParaRPr>
          </a:p>
          <a:p>
            <a:pPr indent="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rgbClr val="FFFFFF"/>
                </a:solidFill>
              </a:rPr>
              <a:t> </a:t>
            </a:r>
            <a:endParaRPr sz="23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582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p65"/>
          <p:cNvSpPr txBox="1"/>
          <p:nvPr/>
        </p:nvSpPr>
        <p:spPr>
          <a:xfrm>
            <a:off x="0" y="58775"/>
            <a:ext cx="9144000" cy="11634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200">
                <a:solidFill>
                  <a:srgbClr val="FFFFFF"/>
                </a:solidFill>
              </a:rPr>
              <a:t> STP Weaknesses Pt. 2 </a:t>
            </a:r>
            <a:endParaRPr sz="5200">
              <a:solidFill>
                <a:srgbClr val="FFFFFF"/>
              </a:solidFill>
            </a:endParaRPr>
          </a:p>
        </p:txBody>
      </p:sp>
      <p:sp>
        <p:nvSpPr>
          <p:cNvPr id="584" name="Google Shape;584;p65"/>
          <p:cNvSpPr txBox="1"/>
          <p:nvPr>
            <p:ph idx="1" type="body"/>
          </p:nvPr>
        </p:nvSpPr>
        <p:spPr>
          <a:xfrm>
            <a:off x="0" y="1280450"/>
            <a:ext cx="9144000" cy="13833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➢"/>
            </a:pPr>
            <a:r>
              <a:rPr lang="en" sz="2400">
                <a:solidFill>
                  <a:srgbClr val="FFFFFF"/>
                </a:solidFill>
              </a:rPr>
              <a:t>Different environments may give the same STP value!</a:t>
            </a:r>
            <a:endParaRPr sz="2400">
              <a:solidFill>
                <a:srgbClr val="FFFFFF"/>
              </a:solidFill>
            </a:endParaRPr>
          </a:p>
          <a:p>
            <a:pPr indent="-381000" lvl="1" marL="137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○"/>
            </a:pPr>
            <a:r>
              <a:rPr lang="en" sz="2400">
                <a:solidFill>
                  <a:srgbClr val="FFFFFF"/>
                </a:solidFill>
              </a:rPr>
              <a:t>Always look into the environment to see if the parameter value is reasonable!</a:t>
            </a:r>
            <a:endParaRPr sz="24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 </a:t>
            </a:r>
            <a:endParaRPr sz="24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588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p66"/>
          <p:cNvSpPr txBox="1"/>
          <p:nvPr>
            <p:ph idx="1" type="body"/>
          </p:nvPr>
        </p:nvSpPr>
        <p:spPr>
          <a:xfrm>
            <a:off x="0" y="-14950"/>
            <a:ext cx="9144000" cy="13833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➢"/>
            </a:pPr>
            <a:r>
              <a:rPr lang="en" sz="2400">
                <a:solidFill>
                  <a:srgbClr val="FFFFFF"/>
                </a:solidFill>
              </a:rPr>
              <a:t>Different environments may give the same STP value!</a:t>
            </a:r>
            <a:endParaRPr sz="2400">
              <a:solidFill>
                <a:srgbClr val="FFFFFF"/>
              </a:solidFill>
            </a:endParaRPr>
          </a:p>
          <a:p>
            <a:pPr indent="-381000" lvl="1" marL="137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○"/>
            </a:pPr>
            <a:r>
              <a:rPr lang="en" sz="2400">
                <a:solidFill>
                  <a:srgbClr val="FFFFFF"/>
                </a:solidFill>
              </a:rPr>
              <a:t>Always look into the environment to see if the parameter value is reasonable!</a:t>
            </a:r>
            <a:endParaRPr sz="24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 </a:t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590" name="Google Shape;590;p66"/>
          <p:cNvSpPr txBox="1"/>
          <p:nvPr>
            <p:ph idx="1" type="body"/>
          </p:nvPr>
        </p:nvSpPr>
        <p:spPr>
          <a:xfrm>
            <a:off x="1445450" y="1593300"/>
            <a:ext cx="1175100" cy="6897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</a:rPr>
              <a:t>STP = </a:t>
            </a:r>
            <a:r>
              <a:rPr lang="en" sz="1300">
                <a:solidFill>
                  <a:srgbClr val="C9DAF8"/>
                </a:solidFill>
              </a:rPr>
              <a:t>  </a:t>
            </a:r>
            <a:endParaRPr sz="13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</a:rPr>
              <a:t> </a:t>
            </a:r>
            <a:endParaRPr sz="1300">
              <a:solidFill>
                <a:srgbClr val="FFFFFF"/>
              </a:solidFill>
            </a:endParaRPr>
          </a:p>
        </p:txBody>
      </p:sp>
      <p:sp>
        <p:nvSpPr>
          <p:cNvPr id="591" name="Google Shape;591;p66"/>
          <p:cNvSpPr txBox="1"/>
          <p:nvPr>
            <p:ph idx="1" type="body"/>
          </p:nvPr>
        </p:nvSpPr>
        <p:spPr>
          <a:xfrm>
            <a:off x="1644375" y="1513200"/>
            <a:ext cx="1758000" cy="537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B6D7A8"/>
                </a:solidFill>
              </a:rPr>
              <a:t>MLCAPE</a:t>
            </a:r>
            <a:endParaRPr sz="1300">
              <a:solidFill>
                <a:srgbClr val="B6D7A8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B6D7A8"/>
                </a:solidFill>
              </a:rPr>
              <a:t>1500</a:t>
            </a:r>
            <a:endParaRPr sz="13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</a:rPr>
              <a:t> </a:t>
            </a:r>
            <a:endParaRPr sz="1300">
              <a:solidFill>
                <a:srgbClr val="FFFFFF"/>
              </a:solidFill>
            </a:endParaRPr>
          </a:p>
        </p:txBody>
      </p:sp>
      <p:cxnSp>
        <p:nvCxnSpPr>
          <p:cNvPr id="592" name="Google Shape;592;p66"/>
          <p:cNvCxnSpPr/>
          <p:nvPr/>
        </p:nvCxnSpPr>
        <p:spPr>
          <a:xfrm>
            <a:off x="2229375" y="1822500"/>
            <a:ext cx="675000" cy="0"/>
          </a:xfrm>
          <a:prstGeom prst="straightConnector1">
            <a:avLst/>
          </a:prstGeom>
          <a:noFill/>
          <a:ln cap="flat" cmpd="sng" w="19050">
            <a:solidFill>
              <a:srgbClr val="B6D7A8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93" name="Google Shape;593;p66"/>
          <p:cNvSpPr txBox="1"/>
          <p:nvPr>
            <p:ph idx="1" type="body"/>
          </p:nvPr>
        </p:nvSpPr>
        <p:spPr>
          <a:xfrm>
            <a:off x="2398050" y="1513200"/>
            <a:ext cx="2385900" cy="537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A4C2F4"/>
                </a:solidFill>
              </a:rPr>
              <a:t>(200+MLCIN)</a:t>
            </a:r>
            <a:endParaRPr sz="1300">
              <a:solidFill>
                <a:srgbClr val="A4C2F4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A4C2F4"/>
                </a:solidFill>
              </a:rPr>
              <a:t>150</a:t>
            </a:r>
            <a:endParaRPr sz="1300">
              <a:solidFill>
                <a:srgbClr val="A4C2F4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A4C2F4"/>
                </a:solidFill>
              </a:rPr>
              <a:t> </a:t>
            </a:r>
            <a:endParaRPr sz="1300">
              <a:solidFill>
                <a:srgbClr val="A4C2F4"/>
              </a:solidFill>
            </a:endParaRPr>
          </a:p>
        </p:txBody>
      </p:sp>
      <p:cxnSp>
        <p:nvCxnSpPr>
          <p:cNvPr id="594" name="Google Shape;594;p66"/>
          <p:cNvCxnSpPr/>
          <p:nvPr/>
        </p:nvCxnSpPr>
        <p:spPr>
          <a:xfrm>
            <a:off x="3135300" y="1822500"/>
            <a:ext cx="989100" cy="0"/>
          </a:xfrm>
          <a:prstGeom prst="straightConnector1">
            <a:avLst/>
          </a:prstGeom>
          <a:noFill/>
          <a:ln cap="flat" cmpd="sng" w="19050">
            <a:solidFill>
              <a:srgbClr val="A4C2F4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95" name="Google Shape;595;p66"/>
          <p:cNvSpPr txBox="1"/>
          <p:nvPr>
            <p:ph idx="1" type="body"/>
          </p:nvPr>
        </p:nvSpPr>
        <p:spPr>
          <a:xfrm>
            <a:off x="3444700" y="1513200"/>
            <a:ext cx="2385900" cy="537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EAD1DC"/>
                </a:solidFill>
              </a:rPr>
              <a:t>EBWD</a:t>
            </a:r>
            <a:endParaRPr sz="1300">
              <a:solidFill>
                <a:srgbClr val="EAD1DC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EAD1DC"/>
                </a:solidFill>
              </a:rPr>
              <a:t>20</a:t>
            </a:r>
            <a:endParaRPr sz="1300">
              <a:solidFill>
                <a:srgbClr val="EAD1DC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EAD1DC"/>
                </a:solidFill>
              </a:rPr>
              <a:t> </a:t>
            </a:r>
            <a:endParaRPr sz="1300">
              <a:solidFill>
                <a:srgbClr val="EAD1DC"/>
              </a:solidFill>
            </a:endParaRPr>
          </a:p>
        </p:txBody>
      </p:sp>
      <p:cxnSp>
        <p:nvCxnSpPr>
          <p:cNvPr id="596" name="Google Shape;596;p66"/>
          <p:cNvCxnSpPr/>
          <p:nvPr/>
        </p:nvCxnSpPr>
        <p:spPr>
          <a:xfrm>
            <a:off x="4334350" y="1822500"/>
            <a:ext cx="684300" cy="0"/>
          </a:xfrm>
          <a:prstGeom prst="straightConnector1">
            <a:avLst/>
          </a:prstGeom>
          <a:noFill/>
          <a:ln cap="flat" cmpd="sng" w="19050">
            <a:solidFill>
              <a:srgbClr val="EAD1DC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97" name="Google Shape;597;p66"/>
          <p:cNvSpPr txBox="1"/>
          <p:nvPr>
            <p:ph idx="1" type="body"/>
          </p:nvPr>
        </p:nvSpPr>
        <p:spPr>
          <a:xfrm>
            <a:off x="4511500" y="1513200"/>
            <a:ext cx="1758000" cy="537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E599"/>
                </a:solidFill>
              </a:rPr>
              <a:t>ESRH</a:t>
            </a:r>
            <a:endParaRPr sz="1300">
              <a:solidFill>
                <a:srgbClr val="FFE599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E599"/>
                </a:solidFill>
              </a:rPr>
              <a:t>150</a:t>
            </a:r>
            <a:endParaRPr sz="1300">
              <a:solidFill>
                <a:srgbClr val="FFE599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E599"/>
                </a:solidFill>
              </a:rPr>
              <a:t> </a:t>
            </a:r>
            <a:endParaRPr sz="1300">
              <a:solidFill>
                <a:srgbClr val="FFE599"/>
              </a:solidFill>
            </a:endParaRPr>
          </a:p>
        </p:txBody>
      </p:sp>
      <p:cxnSp>
        <p:nvCxnSpPr>
          <p:cNvPr id="598" name="Google Shape;598;p66"/>
          <p:cNvCxnSpPr/>
          <p:nvPr/>
        </p:nvCxnSpPr>
        <p:spPr>
          <a:xfrm flipH="1" rot="10800000">
            <a:off x="5161300" y="1822500"/>
            <a:ext cx="534000" cy="3300"/>
          </a:xfrm>
          <a:prstGeom prst="straightConnector1">
            <a:avLst/>
          </a:prstGeom>
          <a:noFill/>
          <a:ln cap="flat" cmpd="sng" w="19050">
            <a:solidFill>
              <a:srgbClr val="FFE599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99" name="Google Shape;599;p66"/>
          <p:cNvSpPr txBox="1"/>
          <p:nvPr>
            <p:ph idx="1" type="body"/>
          </p:nvPr>
        </p:nvSpPr>
        <p:spPr>
          <a:xfrm>
            <a:off x="5064825" y="1513200"/>
            <a:ext cx="2739600" cy="537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DD7E6B"/>
                </a:solidFill>
              </a:rPr>
              <a:t>(2000 - MLLCL)</a:t>
            </a:r>
            <a:endParaRPr sz="1300">
              <a:solidFill>
                <a:srgbClr val="DD7E6B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DD7E6B"/>
                </a:solidFill>
              </a:rPr>
              <a:t>1000</a:t>
            </a:r>
            <a:endParaRPr sz="1300">
              <a:solidFill>
                <a:srgbClr val="DD7E6B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DD7E6B"/>
                </a:solidFill>
              </a:rPr>
              <a:t> </a:t>
            </a:r>
            <a:endParaRPr sz="1300">
              <a:solidFill>
                <a:srgbClr val="DD7E6B"/>
              </a:solidFill>
            </a:endParaRPr>
          </a:p>
        </p:txBody>
      </p:sp>
      <p:cxnSp>
        <p:nvCxnSpPr>
          <p:cNvPr id="600" name="Google Shape;600;p66"/>
          <p:cNvCxnSpPr/>
          <p:nvPr/>
        </p:nvCxnSpPr>
        <p:spPr>
          <a:xfrm>
            <a:off x="5994525" y="1822500"/>
            <a:ext cx="1049700" cy="0"/>
          </a:xfrm>
          <a:prstGeom prst="straightConnector1">
            <a:avLst/>
          </a:prstGeom>
          <a:noFill/>
          <a:ln cap="flat" cmpd="sng" w="19050">
            <a:solidFill>
              <a:srgbClr val="DD7E6B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01" name="Google Shape;601;p66"/>
          <p:cNvSpPr txBox="1"/>
          <p:nvPr>
            <p:ph idx="1" type="body"/>
          </p:nvPr>
        </p:nvSpPr>
        <p:spPr>
          <a:xfrm>
            <a:off x="2893575" y="1713250"/>
            <a:ext cx="293400" cy="4014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</a:rPr>
              <a:t>* </a:t>
            </a:r>
            <a:r>
              <a:rPr lang="en" sz="1300">
                <a:solidFill>
                  <a:srgbClr val="C9DAF8"/>
                </a:solidFill>
              </a:rPr>
              <a:t>  </a:t>
            </a:r>
            <a:endParaRPr sz="13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</a:rPr>
              <a:t> </a:t>
            </a:r>
            <a:endParaRPr sz="1300">
              <a:solidFill>
                <a:srgbClr val="FFFFFF"/>
              </a:solidFill>
            </a:endParaRPr>
          </a:p>
        </p:txBody>
      </p:sp>
      <p:sp>
        <p:nvSpPr>
          <p:cNvPr id="602" name="Google Shape;602;p66"/>
          <p:cNvSpPr txBox="1"/>
          <p:nvPr>
            <p:ph idx="1" type="body"/>
          </p:nvPr>
        </p:nvSpPr>
        <p:spPr>
          <a:xfrm>
            <a:off x="4061625" y="1653000"/>
            <a:ext cx="293400" cy="4014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</a:rPr>
              <a:t>* </a:t>
            </a:r>
            <a:r>
              <a:rPr lang="en" sz="1300">
                <a:solidFill>
                  <a:srgbClr val="C9DAF8"/>
                </a:solidFill>
              </a:rPr>
              <a:t>  </a:t>
            </a:r>
            <a:endParaRPr sz="13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</a:rPr>
              <a:t> </a:t>
            </a:r>
            <a:endParaRPr sz="1300">
              <a:solidFill>
                <a:srgbClr val="FFFFFF"/>
              </a:solidFill>
            </a:endParaRPr>
          </a:p>
        </p:txBody>
      </p:sp>
      <p:sp>
        <p:nvSpPr>
          <p:cNvPr id="603" name="Google Shape;603;p66"/>
          <p:cNvSpPr txBox="1"/>
          <p:nvPr>
            <p:ph idx="1" type="body"/>
          </p:nvPr>
        </p:nvSpPr>
        <p:spPr>
          <a:xfrm>
            <a:off x="4874775" y="1713250"/>
            <a:ext cx="293400" cy="4014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</a:rPr>
              <a:t>* </a:t>
            </a:r>
            <a:r>
              <a:rPr lang="en" sz="1300">
                <a:solidFill>
                  <a:srgbClr val="C9DAF8"/>
                </a:solidFill>
              </a:rPr>
              <a:t>  </a:t>
            </a:r>
            <a:endParaRPr sz="13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</a:rPr>
              <a:t> </a:t>
            </a:r>
            <a:endParaRPr sz="1300">
              <a:solidFill>
                <a:srgbClr val="FFFFFF"/>
              </a:solidFill>
            </a:endParaRPr>
          </a:p>
        </p:txBody>
      </p:sp>
      <p:sp>
        <p:nvSpPr>
          <p:cNvPr id="604" name="Google Shape;604;p66"/>
          <p:cNvSpPr txBox="1"/>
          <p:nvPr>
            <p:ph idx="1" type="body"/>
          </p:nvPr>
        </p:nvSpPr>
        <p:spPr>
          <a:xfrm>
            <a:off x="5636775" y="1713250"/>
            <a:ext cx="293400" cy="4014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</a:rPr>
              <a:t>* </a:t>
            </a:r>
            <a:r>
              <a:rPr lang="en" sz="1300">
                <a:solidFill>
                  <a:srgbClr val="C9DAF8"/>
                </a:solidFill>
              </a:rPr>
              <a:t>  </a:t>
            </a:r>
            <a:endParaRPr sz="13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</a:rPr>
              <a:t> </a:t>
            </a:r>
            <a:endParaRPr sz="1300">
              <a:solidFill>
                <a:srgbClr val="FFFFFF"/>
              </a:solidFill>
            </a:endParaRPr>
          </a:p>
        </p:txBody>
      </p:sp>
      <p:sp>
        <p:nvSpPr>
          <p:cNvPr id="605" name="Google Shape;605;p66"/>
          <p:cNvSpPr txBox="1"/>
          <p:nvPr>
            <p:ph idx="1" type="body"/>
          </p:nvPr>
        </p:nvSpPr>
        <p:spPr>
          <a:xfrm>
            <a:off x="816150" y="2136025"/>
            <a:ext cx="3695400" cy="537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B6D7A8"/>
                </a:solidFill>
              </a:rPr>
              <a:t>MLCAPE  = 500 J/kg</a:t>
            </a:r>
            <a:endParaRPr sz="2700">
              <a:solidFill>
                <a:srgbClr val="B6D7A8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rgbClr val="FFFFFF"/>
              </a:solidFill>
            </a:endParaRPr>
          </a:p>
          <a:p>
            <a:pPr indent="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FFFFF"/>
                </a:solidFill>
              </a:rPr>
              <a:t> </a:t>
            </a:r>
            <a:endParaRPr sz="2700">
              <a:solidFill>
                <a:srgbClr val="FFFFFF"/>
              </a:solidFill>
            </a:endParaRPr>
          </a:p>
        </p:txBody>
      </p:sp>
      <p:sp>
        <p:nvSpPr>
          <p:cNvPr id="606" name="Google Shape;606;p66"/>
          <p:cNvSpPr txBox="1"/>
          <p:nvPr>
            <p:ph idx="1" type="body"/>
          </p:nvPr>
        </p:nvSpPr>
        <p:spPr>
          <a:xfrm>
            <a:off x="825575" y="3751950"/>
            <a:ext cx="3746400" cy="537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A4C2F4"/>
                </a:solidFill>
              </a:rPr>
              <a:t>MLCIN  = -150 J/kg</a:t>
            </a:r>
            <a:endParaRPr sz="2700">
              <a:solidFill>
                <a:srgbClr val="A4C2F4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rgbClr val="A4C2F4"/>
              </a:solidFill>
            </a:endParaRPr>
          </a:p>
          <a:p>
            <a:pPr indent="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A4C2F4"/>
                </a:solidFill>
              </a:rPr>
              <a:t> </a:t>
            </a:r>
            <a:endParaRPr sz="2700">
              <a:solidFill>
                <a:srgbClr val="A4C2F4"/>
              </a:solidFill>
            </a:endParaRPr>
          </a:p>
        </p:txBody>
      </p:sp>
      <p:sp>
        <p:nvSpPr>
          <p:cNvPr id="607" name="Google Shape;607;p66"/>
          <p:cNvSpPr txBox="1"/>
          <p:nvPr>
            <p:ph idx="1" type="body"/>
          </p:nvPr>
        </p:nvSpPr>
        <p:spPr>
          <a:xfrm>
            <a:off x="853900" y="3265800"/>
            <a:ext cx="2924700" cy="537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EAD1DC"/>
                </a:solidFill>
              </a:rPr>
              <a:t>EBWD  = 20 m/s </a:t>
            </a:r>
            <a:endParaRPr sz="2700">
              <a:solidFill>
                <a:srgbClr val="EAD1DC"/>
              </a:solidFill>
            </a:endParaRPr>
          </a:p>
        </p:txBody>
      </p:sp>
      <p:sp>
        <p:nvSpPr>
          <p:cNvPr id="608" name="Google Shape;608;p66"/>
          <p:cNvSpPr txBox="1"/>
          <p:nvPr>
            <p:ph idx="1" type="body"/>
          </p:nvPr>
        </p:nvSpPr>
        <p:spPr>
          <a:xfrm>
            <a:off x="817150" y="2672325"/>
            <a:ext cx="3517200" cy="537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FE599"/>
                </a:solidFill>
              </a:rPr>
              <a:t>ESRH  = 500 m2/s2</a:t>
            </a:r>
            <a:endParaRPr sz="2700">
              <a:solidFill>
                <a:srgbClr val="FFE599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rgbClr val="FFE599"/>
              </a:solidFill>
            </a:endParaRPr>
          </a:p>
          <a:p>
            <a:pPr indent="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FE599"/>
                </a:solidFill>
              </a:rPr>
              <a:t> </a:t>
            </a:r>
            <a:endParaRPr sz="2700">
              <a:solidFill>
                <a:srgbClr val="FFE599"/>
              </a:solidFill>
            </a:endParaRPr>
          </a:p>
        </p:txBody>
      </p:sp>
      <p:sp>
        <p:nvSpPr>
          <p:cNvPr id="609" name="Google Shape;609;p66"/>
          <p:cNvSpPr txBox="1"/>
          <p:nvPr>
            <p:ph idx="1" type="body"/>
          </p:nvPr>
        </p:nvSpPr>
        <p:spPr>
          <a:xfrm>
            <a:off x="844450" y="4319375"/>
            <a:ext cx="3085200" cy="537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DD7E6B"/>
                </a:solidFill>
              </a:rPr>
              <a:t>MLLCL = 1000 m </a:t>
            </a:r>
            <a:endParaRPr sz="2700">
              <a:solidFill>
                <a:srgbClr val="DD7E6B"/>
              </a:solidFill>
            </a:endParaRPr>
          </a:p>
        </p:txBody>
      </p:sp>
      <p:sp>
        <p:nvSpPr>
          <p:cNvPr id="610" name="Google Shape;610;p66"/>
          <p:cNvSpPr txBox="1"/>
          <p:nvPr>
            <p:ph idx="1" type="body"/>
          </p:nvPr>
        </p:nvSpPr>
        <p:spPr>
          <a:xfrm>
            <a:off x="5265350" y="2535750"/>
            <a:ext cx="3385500" cy="23580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STP = 1.1</a:t>
            </a:r>
            <a:r>
              <a:rPr lang="en" sz="2400">
                <a:solidFill>
                  <a:srgbClr val="FFFFFF"/>
                </a:solidFill>
              </a:rPr>
              <a:t> </a:t>
            </a:r>
            <a:endParaRPr sz="2400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Low CAPE/High Shear</a:t>
            </a:r>
            <a:endParaRPr sz="2400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Environment</a:t>
            </a:r>
            <a:endParaRPr sz="24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614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p67"/>
          <p:cNvSpPr txBox="1"/>
          <p:nvPr>
            <p:ph idx="1" type="body"/>
          </p:nvPr>
        </p:nvSpPr>
        <p:spPr>
          <a:xfrm>
            <a:off x="0" y="-14950"/>
            <a:ext cx="9144000" cy="13833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➢"/>
            </a:pPr>
            <a:r>
              <a:rPr lang="en" sz="2400">
                <a:solidFill>
                  <a:srgbClr val="FFFFFF"/>
                </a:solidFill>
              </a:rPr>
              <a:t>Different environments may give the same STP value!</a:t>
            </a:r>
            <a:endParaRPr sz="2400">
              <a:solidFill>
                <a:srgbClr val="FFFFFF"/>
              </a:solidFill>
            </a:endParaRPr>
          </a:p>
          <a:p>
            <a:pPr indent="-381000" lvl="1" marL="137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○"/>
            </a:pPr>
            <a:r>
              <a:rPr lang="en" sz="2400">
                <a:solidFill>
                  <a:srgbClr val="FFFFFF"/>
                </a:solidFill>
              </a:rPr>
              <a:t>Always look into the environment to see if the parameter value is reasonable!</a:t>
            </a:r>
            <a:endParaRPr sz="24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 </a:t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616" name="Google Shape;616;p67"/>
          <p:cNvSpPr txBox="1"/>
          <p:nvPr>
            <p:ph idx="1" type="body"/>
          </p:nvPr>
        </p:nvSpPr>
        <p:spPr>
          <a:xfrm>
            <a:off x="1445450" y="1593300"/>
            <a:ext cx="1175100" cy="6897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</a:rPr>
              <a:t>STP = </a:t>
            </a:r>
            <a:r>
              <a:rPr lang="en" sz="1300">
                <a:solidFill>
                  <a:srgbClr val="C9DAF8"/>
                </a:solidFill>
              </a:rPr>
              <a:t>  </a:t>
            </a:r>
            <a:endParaRPr sz="13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</a:rPr>
              <a:t> </a:t>
            </a:r>
            <a:endParaRPr sz="1300">
              <a:solidFill>
                <a:srgbClr val="FFFFFF"/>
              </a:solidFill>
            </a:endParaRPr>
          </a:p>
        </p:txBody>
      </p:sp>
      <p:sp>
        <p:nvSpPr>
          <p:cNvPr id="617" name="Google Shape;617;p67"/>
          <p:cNvSpPr txBox="1"/>
          <p:nvPr>
            <p:ph idx="1" type="body"/>
          </p:nvPr>
        </p:nvSpPr>
        <p:spPr>
          <a:xfrm>
            <a:off x="1644375" y="1513200"/>
            <a:ext cx="1758000" cy="537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B6D7A8"/>
                </a:solidFill>
              </a:rPr>
              <a:t>MLCAPE</a:t>
            </a:r>
            <a:endParaRPr sz="1300">
              <a:solidFill>
                <a:srgbClr val="B6D7A8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B6D7A8"/>
                </a:solidFill>
              </a:rPr>
              <a:t>1500</a:t>
            </a:r>
            <a:endParaRPr sz="13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</a:rPr>
              <a:t> </a:t>
            </a:r>
            <a:endParaRPr sz="1300">
              <a:solidFill>
                <a:srgbClr val="FFFFFF"/>
              </a:solidFill>
            </a:endParaRPr>
          </a:p>
        </p:txBody>
      </p:sp>
      <p:cxnSp>
        <p:nvCxnSpPr>
          <p:cNvPr id="618" name="Google Shape;618;p67"/>
          <p:cNvCxnSpPr/>
          <p:nvPr/>
        </p:nvCxnSpPr>
        <p:spPr>
          <a:xfrm>
            <a:off x="2229375" y="1822500"/>
            <a:ext cx="675000" cy="0"/>
          </a:xfrm>
          <a:prstGeom prst="straightConnector1">
            <a:avLst/>
          </a:prstGeom>
          <a:noFill/>
          <a:ln cap="flat" cmpd="sng" w="19050">
            <a:solidFill>
              <a:srgbClr val="B6D7A8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19" name="Google Shape;619;p67"/>
          <p:cNvSpPr txBox="1"/>
          <p:nvPr>
            <p:ph idx="1" type="body"/>
          </p:nvPr>
        </p:nvSpPr>
        <p:spPr>
          <a:xfrm>
            <a:off x="2398050" y="1513200"/>
            <a:ext cx="2385900" cy="537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A4C2F4"/>
                </a:solidFill>
              </a:rPr>
              <a:t>(200+MLCIN)</a:t>
            </a:r>
            <a:endParaRPr sz="1300">
              <a:solidFill>
                <a:srgbClr val="A4C2F4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A4C2F4"/>
                </a:solidFill>
              </a:rPr>
              <a:t>150</a:t>
            </a:r>
            <a:endParaRPr sz="1300">
              <a:solidFill>
                <a:srgbClr val="A4C2F4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A4C2F4"/>
                </a:solidFill>
              </a:rPr>
              <a:t> </a:t>
            </a:r>
            <a:endParaRPr sz="1300">
              <a:solidFill>
                <a:srgbClr val="A4C2F4"/>
              </a:solidFill>
            </a:endParaRPr>
          </a:p>
        </p:txBody>
      </p:sp>
      <p:cxnSp>
        <p:nvCxnSpPr>
          <p:cNvPr id="620" name="Google Shape;620;p67"/>
          <p:cNvCxnSpPr/>
          <p:nvPr/>
        </p:nvCxnSpPr>
        <p:spPr>
          <a:xfrm>
            <a:off x="3135300" y="1822500"/>
            <a:ext cx="989100" cy="0"/>
          </a:xfrm>
          <a:prstGeom prst="straightConnector1">
            <a:avLst/>
          </a:prstGeom>
          <a:noFill/>
          <a:ln cap="flat" cmpd="sng" w="19050">
            <a:solidFill>
              <a:srgbClr val="A4C2F4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21" name="Google Shape;621;p67"/>
          <p:cNvSpPr txBox="1"/>
          <p:nvPr>
            <p:ph idx="1" type="body"/>
          </p:nvPr>
        </p:nvSpPr>
        <p:spPr>
          <a:xfrm>
            <a:off x="3444700" y="1513200"/>
            <a:ext cx="2385900" cy="537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EAD1DC"/>
                </a:solidFill>
              </a:rPr>
              <a:t>EBWD</a:t>
            </a:r>
            <a:endParaRPr sz="1300">
              <a:solidFill>
                <a:srgbClr val="EAD1DC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EAD1DC"/>
                </a:solidFill>
              </a:rPr>
              <a:t>20</a:t>
            </a:r>
            <a:endParaRPr sz="1300">
              <a:solidFill>
                <a:srgbClr val="EAD1DC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EAD1DC"/>
                </a:solidFill>
              </a:rPr>
              <a:t> </a:t>
            </a:r>
            <a:endParaRPr sz="1300">
              <a:solidFill>
                <a:srgbClr val="EAD1DC"/>
              </a:solidFill>
            </a:endParaRPr>
          </a:p>
        </p:txBody>
      </p:sp>
      <p:cxnSp>
        <p:nvCxnSpPr>
          <p:cNvPr id="622" name="Google Shape;622;p67"/>
          <p:cNvCxnSpPr/>
          <p:nvPr/>
        </p:nvCxnSpPr>
        <p:spPr>
          <a:xfrm>
            <a:off x="4334350" y="1822500"/>
            <a:ext cx="684300" cy="0"/>
          </a:xfrm>
          <a:prstGeom prst="straightConnector1">
            <a:avLst/>
          </a:prstGeom>
          <a:noFill/>
          <a:ln cap="flat" cmpd="sng" w="19050">
            <a:solidFill>
              <a:srgbClr val="EAD1DC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23" name="Google Shape;623;p67"/>
          <p:cNvSpPr txBox="1"/>
          <p:nvPr>
            <p:ph idx="1" type="body"/>
          </p:nvPr>
        </p:nvSpPr>
        <p:spPr>
          <a:xfrm>
            <a:off x="4511500" y="1513200"/>
            <a:ext cx="1758000" cy="537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E599"/>
                </a:solidFill>
              </a:rPr>
              <a:t>ESRH</a:t>
            </a:r>
            <a:endParaRPr sz="1300">
              <a:solidFill>
                <a:srgbClr val="FFE599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E599"/>
                </a:solidFill>
              </a:rPr>
              <a:t>150</a:t>
            </a:r>
            <a:endParaRPr sz="1300">
              <a:solidFill>
                <a:srgbClr val="FFE599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E599"/>
                </a:solidFill>
              </a:rPr>
              <a:t> </a:t>
            </a:r>
            <a:endParaRPr sz="1300">
              <a:solidFill>
                <a:srgbClr val="FFE599"/>
              </a:solidFill>
            </a:endParaRPr>
          </a:p>
        </p:txBody>
      </p:sp>
      <p:cxnSp>
        <p:nvCxnSpPr>
          <p:cNvPr id="624" name="Google Shape;624;p67"/>
          <p:cNvCxnSpPr/>
          <p:nvPr/>
        </p:nvCxnSpPr>
        <p:spPr>
          <a:xfrm flipH="1" rot="10800000">
            <a:off x="5161300" y="1822500"/>
            <a:ext cx="534000" cy="3300"/>
          </a:xfrm>
          <a:prstGeom prst="straightConnector1">
            <a:avLst/>
          </a:prstGeom>
          <a:noFill/>
          <a:ln cap="flat" cmpd="sng" w="19050">
            <a:solidFill>
              <a:srgbClr val="FFE599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25" name="Google Shape;625;p67"/>
          <p:cNvSpPr txBox="1"/>
          <p:nvPr>
            <p:ph idx="1" type="body"/>
          </p:nvPr>
        </p:nvSpPr>
        <p:spPr>
          <a:xfrm>
            <a:off x="5064825" y="1513200"/>
            <a:ext cx="2739600" cy="537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DD7E6B"/>
                </a:solidFill>
              </a:rPr>
              <a:t>(2000 - MLLCL)</a:t>
            </a:r>
            <a:endParaRPr sz="1300">
              <a:solidFill>
                <a:srgbClr val="DD7E6B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DD7E6B"/>
                </a:solidFill>
              </a:rPr>
              <a:t>1000</a:t>
            </a:r>
            <a:endParaRPr sz="1300">
              <a:solidFill>
                <a:srgbClr val="DD7E6B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DD7E6B"/>
                </a:solidFill>
              </a:rPr>
              <a:t> </a:t>
            </a:r>
            <a:endParaRPr sz="1300">
              <a:solidFill>
                <a:srgbClr val="DD7E6B"/>
              </a:solidFill>
            </a:endParaRPr>
          </a:p>
        </p:txBody>
      </p:sp>
      <p:cxnSp>
        <p:nvCxnSpPr>
          <p:cNvPr id="626" name="Google Shape;626;p67"/>
          <p:cNvCxnSpPr/>
          <p:nvPr/>
        </p:nvCxnSpPr>
        <p:spPr>
          <a:xfrm>
            <a:off x="5994525" y="1822500"/>
            <a:ext cx="1049700" cy="0"/>
          </a:xfrm>
          <a:prstGeom prst="straightConnector1">
            <a:avLst/>
          </a:prstGeom>
          <a:noFill/>
          <a:ln cap="flat" cmpd="sng" w="19050">
            <a:solidFill>
              <a:srgbClr val="DD7E6B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27" name="Google Shape;627;p67"/>
          <p:cNvSpPr txBox="1"/>
          <p:nvPr>
            <p:ph idx="1" type="body"/>
          </p:nvPr>
        </p:nvSpPr>
        <p:spPr>
          <a:xfrm>
            <a:off x="2893575" y="1713250"/>
            <a:ext cx="293400" cy="4014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</a:rPr>
              <a:t>* </a:t>
            </a:r>
            <a:r>
              <a:rPr lang="en" sz="1300">
                <a:solidFill>
                  <a:srgbClr val="C9DAF8"/>
                </a:solidFill>
              </a:rPr>
              <a:t>  </a:t>
            </a:r>
            <a:endParaRPr sz="13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</a:rPr>
              <a:t> </a:t>
            </a:r>
            <a:endParaRPr sz="1300">
              <a:solidFill>
                <a:srgbClr val="FFFFFF"/>
              </a:solidFill>
            </a:endParaRPr>
          </a:p>
        </p:txBody>
      </p:sp>
      <p:sp>
        <p:nvSpPr>
          <p:cNvPr id="628" name="Google Shape;628;p67"/>
          <p:cNvSpPr txBox="1"/>
          <p:nvPr>
            <p:ph idx="1" type="body"/>
          </p:nvPr>
        </p:nvSpPr>
        <p:spPr>
          <a:xfrm>
            <a:off x="4061625" y="1653000"/>
            <a:ext cx="293400" cy="4014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</a:rPr>
              <a:t>* </a:t>
            </a:r>
            <a:r>
              <a:rPr lang="en" sz="1300">
                <a:solidFill>
                  <a:srgbClr val="C9DAF8"/>
                </a:solidFill>
              </a:rPr>
              <a:t>  </a:t>
            </a:r>
            <a:endParaRPr sz="13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</a:rPr>
              <a:t> </a:t>
            </a:r>
            <a:endParaRPr sz="1300">
              <a:solidFill>
                <a:srgbClr val="FFFFFF"/>
              </a:solidFill>
            </a:endParaRPr>
          </a:p>
        </p:txBody>
      </p:sp>
      <p:sp>
        <p:nvSpPr>
          <p:cNvPr id="629" name="Google Shape;629;p67"/>
          <p:cNvSpPr txBox="1"/>
          <p:nvPr>
            <p:ph idx="1" type="body"/>
          </p:nvPr>
        </p:nvSpPr>
        <p:spPr>
          <a:xfrm>
            <a:off x="4874775" y="1713250"/>
            <a:ext cx="293400" cy="4014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</a:rPr>
              <a:t>* </a:t>
            </a:r>
            <a:r>
              <a:rPr lang="en" sz="1300">
                <a:solidFill>
                  <a:srgbClr val="C9DAF8"/>
                </a:solidFill>
              </a:rPr>
              <a:t>  </a:t>
            </a:r>
            <a:endParaRPr sz="13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</a:rPr>
              <a:t> </a:t>
            </a:r>
            <a:endParaRPr sz="1300">
              <a:solidFill>
                <a:srgbClr val="FFFFFF"/>
              </a:solidFill>
            </a:endParaRPr>
          </a:p>
        </p:txBody>
      </p:sp>
      <p:sp>
        <p:nvSpPr>
          <p:cNvPr id="630" name="Google Shape;630;p67"/>
          <p:cNvSpPr txBox="1"/>
          <p:nvPr>
            <p:ph idx="1" type="body"/>
          </p:nvPr>
        </p:nvSpPr>
        <p:spPr>
          <a:xfrm>
            <a:off x="5636775" y="1713250"/>
            <a:ext cx="293400" cy="4014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</a:rPr>
              <a:t>* </a:t>
            </a:r>
            <a:r>
              <a:rPr lang="en" sz="1300">
                <a:solidFill>
                  <a:srgbClr val="C9DAF8"/>
                </a:solidFill>
              </a:rPr>
              <a:t>  </a:t>
            </a:r>
            <a:endParaRPr sz="13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</a:rPr>
              <a:t> </a:t>
            </a:r>
            <a:endParaRPr sz="1300">
              <a:solidFill>
                <a:srgbClr val="FFFFFF"/>
              </a:solidFill>
            </a:endParaRPr>
          </a:p>
        </p:txBody>
      </p:sp>
      <p:sp>
        <p:nvSpPr>
          <p:cNvPr id="631" name="Google Shape;631;p67"/>
          <p:cNvSpPr txBox="1"/>
          <p:nvPr>
            <p:ph idx="1" type="body"/>
          </p:nvPr>
        </p:nvSpPr>
        <p:spPr>
          <a:xfrm>
            <a:off x="816150" y="2136025"/>
            <a:ext cx="3695400" cy="537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B6D7A8"/>
                </a:solidFill>
              </a:rPr>
              <a:t>MLCAPE  = 5000 J/kg</a:t>
            </a:r>
            <a:endParaRPr sz="2700">
              <a:solidFill>
                <a:srgbClr val="B6D7A8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rgbClr val="FFFFFF"/>
              </a:solidFill>
            </a:endParaRPr>
          </a:p>
          <a:p>
            <a:pPr indent="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FFFFF"/>
                </a:solidFill>
              </a:rPr>
              <a:t> </a:t>
            </a:r>
            <a:endParaRPr sz="2700">
              <a:solidFill>
                <a:srgbClr val="FFFFFF"/>
              </a:solidFill>
            </a:endParaRPr>
          </a:p>
        </p:txBody>
      </p:sp>
      <p:sp>
        <p:nvSpPr>
          <p:cNvPr id="632" name="Google Shape;632;p67"/>
          <p:cNvSpPr txBox="1"/>
          <p:nvPr>
            <p:ph idx="1" type="body"/>
          </p:nvPr>
        </p:nvSpPr>
        <p:spPr>
          <a:xfrm>
            <a:off x="825575" y="3751950"/>
            <a:ext cx="3746400" cy="537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A4C2F4"/>
                </a:solidFill>
              </a:rPr>
              <a:t>MLCIN  = -150 J/kg</a:t>
            </a:r>
            <a:endParaRPr sz="2700">
              <a:solidFill>
                <a:srgbClr val="A4C2F4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rgbClr val="A4C2F4"/>
              </a:solidFill>
            </a:endParaRPr>
          </a:p>
          <a:p>
            <a:pPr indent="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A4C2F4"/>
                </a:solidFill>
              </a:rPr>
              <a:t> </a:t>
            </a:r>
            <a:endParaRPr sz="2700">
              <a:solidFill>
                <a:srgbClr val="A4C2F4"/>
              </a:solidFill>
            </a:endParaRPr>
          </a:p>
        </p:txBody>
      </p:sp>
      <p:sp>
        <p:nvSpPr>
          <p:cNvPr id="633" name="Google Shape;633;p67"/>
          <p:cNvSpPr txBox="1"/>
          <p:nvPr>
            <p:ph idx="1" type="body"/>
          </p:nvPr>
        </p:nvSpPr>
        <p:spPr>
          <a:xfrm>
            <a:off x="853900" y="3265800"/>
            <a:ext cx="2924700" cy="537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EAD1DC"/>
                </a:solidFill>
              </a:rPr>
              <a:t>EBWD  = 20 m/s </a:t>
            </a:r>
            <a:endParaRPr sz="2700">
              <a:solidFill>
                <a:srgbClr val="EAD1DC"/>
              </a:solidFill>
            </a:endParaRPr>
          </a:p>
        </p:txBody>
      </p:sp>
      <p:sp>
        <p:nvSpPr>
          <p:cNvPr id="634" name="Google Shape;634;p67"/>
          <p:cNvSpPr txBox="1"/>
          <p:nvPr>
            <p:ph idx="1" type="body"/>
          </p:nvPr>
        </p:nvSpPr>
        <p:spPr>
          <a:xfrm>
            <a:off x="817150" y="2672325"/>
            <a:ext cx="3517200" cy="537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FE599"/>
                </a:solidFill>
              </a:rPr>
              <a:t>ESRH  = 50 m2/s2</a:t>
            </a:r>
            <a:endParaRPr sz="2700">
              <a:solidFill>
                <a:srgbClr val="FFE599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rgbClr val="FFE599"/>
              </a:solidFill>
            </a:endParaRPr>
          </a:p>
          <a:p>
            <a:pPr indent="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FE599"/>
                </a:solidFill>
              </a:rPr>
              <a:t> </a:t>
            </a:r>
            <a:endParaRPr sz="2700">
              <a:solidFill>
                <a:srgbClr val="FFE599"/>
              </a:solidFill>
            </a:endParaRPr>
          </a:p>
        </p:txBody>
      </p:sp>
      <p:sp>
        <p:nvSpPr>
          <p:cNvPr id="635" name="Google Shape;635;p67"/>
          <p:cNvSpPr txBox="1"/>
          <p:nvPr>
            <p:ph idx="1" type="body"/>
          </p:nvPr>
        </p:nvSpPr>
        <p:spPr>
          <a:xfrm>
            <a:off x="844450" y="4319375"/>
            <a:ext cx="3085200" cy="537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DD7E6B"/>
                </a:solidFill>
              </a:rPr>
              <a:t>MLLCL = 1000 m </a:t>
            </a:r>
            <a:endParaRPr sz="2700">
              <a:solidFill>
                <a:srgbClr val="DD7E6B"/>
              </a:solidFill>
            </a:endParaRPr>
          </a:p>
        </p:txBody>
      </p:sp>
      <p:sp>
        <p:nvSpPr>
          <p:cNvPr id="636" name="Google Shape;636;p67"/>
          <p:cNvSpPr txBox="1"/>
          <p:nvPr>
            <p:ph idx="1" type="body"/>
          </p:nvPr>
        </p:nvSpPr>
        <p:spPr>
          <a:xfrm>
            <a:off x="5265350" y="2535750"/>
            <a:ext cx="3385500" cy="23580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STP = 1.1 </a:t>
            </a:r>
            <a:endParaRPr sz="2400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High CAPE/Low Shear</a:t>
            </a:r>
            <a:endParaRPr sz="2400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Environment</a:t>
            </a:r>
            <a:endParaRPr sz="24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640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p68"/>
          <p:cNvSpPr txBox="1"/>
          <p:nvPr>
            <p:ph idx="1" type="body"/>
          </p:nvPr>
        </p:nvSpPr>
        <p:spPr>
          <a:xfrm>
            <a:off x="0" y="-14950"/>
            <a:ext cx="9144000" cy="13833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➢"/>
            </a:pPr>
            <a:r>
              <a:rPr lang="en" sz="2400">
                <a:solidFill>
                  <a:srgbClr val="FFFFFF"/>
                </a:solidFill>
              </a:rPr>
              <a:t>Different environments may give the same STP value!</a:t>
            </a:r>
            <a:endParaRPr sz="2400">
              <a:solidFill>
                <a:srgbClr val="FFFFFF"/>
              </a:solidFill>
            </a:endParaRPr>
          </a:p>
          <a:p>
            <a:pPr indent="-381000" lvl="1" marL="137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○"/>
            </a:pPr>
            <a:r>
              <a:rPr lang="en" sz="2400">
                <a:solidFill>
                  <a:srgbClr val="FFFFFF"/>
                </a:solidFill>
              </a:rPr>
              <a:t>Always look into the environment to see if the parameter value is reasonable!</a:t>
            </a:r>
            <a:endParaRPr sz="24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 </a:t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642" name="Google Shape;642;p68"/>
          <p:cNvSpPr txBox="1"/>
          <p:nvPr>
            <p:ph idx="1" type="body"/>
          </p:nvPr>
        </p:nvSpPr>
        <p:spPr>
          <a:xfrm>
            <a:off x="1445450" y="1593300"/>
            <a:ext cx="1175100" cy="6897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</a:rPr>
              <a:t>STP = </a:t>
            </a:r>
            <a:r>
              <a:rPr lang="en" sz="1300">
                <a:solidFill>
                  <a:srgbClr val="C9DAF8"/>
                </a:solidFill>
              </a:rPr>
              <a:t>  </a:t>
            </a:r>
            <a:endParaRPr sz="13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</a:rPr>
              <a:t> </a:t>
            </a:r>
            <a:endParaRPr sz="1300">
              <a:solidFill>
                <a:srgbClr val="FFFFFF"/>
              </a:solidFill>
            </a:endParaRPr>
          </a:p>
        </p:txBody>
      </p:sp>
      <p:sp>
        <p:nvSpPr>
          <p:cNvPr id="643" name="Google Shape;643;p68"/>
          <p:cNvSpPr txBox="1"/>
          <p:nvPr>
            <p:ph idx="1" type="body"/>
          </p:nvPr>
        </p:nvSpPr>
        <p:spPr>
          <a:xfrm>
            <a:off x="1644375" y="1513200"/>
            <a:ext cx="1758000" cy="537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B6D7A8"/>
                </a:solidFill>
              </a:rPr>
              <a:t>MLCAPE</a:t>
            </a:r>
            <a:endParaRPr sz="1300">
              <a:solidFill>
                <a:srgbClr val="B6D7A8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B6D7A8"/>
                </a:solidFill>
              </a:rPr>
              <a:t>1500</a:t>
            </a:r>
            <a:endParaRPr sz="13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</a:rPr>
              <a:t> </a:t>
            </a:r>
            <a:endParaRPr sz="1300">
              <a:solidFill>
                <a:srgbClr val="FFFFFF"/>
              </a:solidFill>
            </a:endParaRPr>
          </a:p>
        </p:txBody>
      </p:sp>
      <p:cxnSp>
        <p:nvCxnSpPr>
          <p:cNvPr id="644" name="Google Shape;644;p68"/>
          <p:cNvCxnSpPr/>
          <p:nvPr/>
        </p:nvCxnSpPr>
        <p:spPr>
          <a:xfrm>
            <a:off x="2229375" y="1822500"/>
            <a:ext cx="675000" cy="0"/>
          </a:xfrm>
          <a:prstGeom prst="straightConnector1">
            <a:avLst/>
          </a:prstGeom>
          <a:noFill/>
          <a:ln cap="flat" cmpd="sng" w="19050">
            <a:solidFill>
              <a:srgbClr val="B6D7A8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45" name="Google Shape;645;p68"/>
          <p:cNvSpPr txBox="1"/>
          <p:nvPr>
            <p:ph idx="1" type="body"/>
          </p:nvPr>
        </p:nvSpPr>
        <p:spPr>
          <a:xfrm>
            <a:off x="2398050" y="1513200"/>
            <a:ext cx="2385900" cy="537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A4C2F4"/>
                </a:solidFill>
              </a:rPr>
              <a:t>(200+MLCIN)</a:t>
            </a:r>
            <a:endParaRPr sz="1300">
              <a:solidFill>
                <a:srgbClr val="A4C2F4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A4C2F4"/>
                </a:solidFill>
              </a:rPr>
              <a:t>150</a:t>
            </a:r>
            <a:endParaRPr sz="1300">
              <a:solidFill>
                <a:srgbClr val="A4C2F4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A4C2F4"/>
                </a:solidFill>
              </a:rPr>
              <a:t> </a:t>
            </a:r>
            <a:endParaRPr sz="1300">
              <a:solidFill>
                <a:srgbClr val="A4C2F4"/>
              </a:solidFill>
            </a:endParaRPr>
          </a:p>
        </p:txBody>
      </p:sp>
      <p:cxnSp>
        <p:nvCxnSpPr>
          <p:cNvPr id="646" name="Google Shape;646;p68"/>
          <p:cNvCxnSpPr/>
          <p:nvPr/>
        </p:nvCxnSpPr>
        <p:spPr>
          <a:xfrm>
            <a:off x="3135300" y="1822500"/>
            <a:ext cx="989100" cy="0"/>
          </a:xfrm>
          <a:prstGeom prst="straightConnector1">
            <a:avLst/>
          </a:prstGeom>
          <a:noFill/>
          <a:ln cap="flat" cmpd="sng" w="19050">
            <a:solidFill>
              <a:srgbClr val="A4C2F4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47" name="Google Shape;647;p68"/>
          <p:cNvSpPr txBox="1"/>
          <p:nvPr>
            <p:ph idx="1" type="body"/>
          </p:nvPr>
        </p:nvSpPr>
        <p:spPr>
          <a:xfrm>
            <a:off x="3444700" y="1513200"/>
            <a:ext cx="2385900" cy="537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EAD1DC"/>
                </a:solidFill>
              </a:rPr>
              <a:t>EBWD</a:t>
            </a:r>
            <a:endParaRPr sz="1300">
              <a:solidFill>
                <a:srgbClr val="EAD1DC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EAD1DC"/>
                </a:solidFill>
              </a:rPr>
              <a:t>20</a:t>
            </a:r>
            <a:endParaRPr sz="1300">
              <a:solidFill>
                <a:srgbClr val="EAD1DC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EAD1DC"/>
                </a:solidFill>
              </a:rPr>
              <a:t> </a:t>
            </a:r>
            <a:endParaRPr sz="1300">
              <a:solidFill>
                <a:srgbClr val="EAD1DC"/>
              </a:solidFill>
            </a:endParaRPr>
          </a:p>
        </p:txBody>
      </p:sp>
      <p:cxnSp>
        <p:nvCxnSpPr>
          <p:cNvPr id="648" name="Google Shape;648;p68"/>
          <p:cNvCxnSpPr/>
          <p:nvPr/>
        </p:nvCxnSpPr>
        <p:spPr>
          <a:xfrm>
            <a:off x="4334350" y="1822500"/>
            <a:ext cx="684300" cy="0"/>
          </a:xfrm>
          <a:prstGeom prst="straightConnector1">
            <a:avLst/>
          </a:prstGeom>
          <a:noFill/>
          <a:ln cap="flat" cmpd="sng" w="19050">
            <a:solidFill>
              <a:srgbClr val="EAD1DC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49" name="Google Shape;649;p68"/>
          <p:cNvSpPr txBox="1"/>
          <p:nvPr>
            <p:ph idx="1" type="body"/>
          </p:nvPr>
        </p:nvSpPr>
        <p:spPr>
          <a:xfrm>
            <a:off x="4511500" y="1513200"/>
            <a:ext cx="1758000" cy="537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E599"/>
                </a:solidFill>
              </a:rPr>
              <a:t>ESRH</a:t>
            </a:r>
            <a:endParaRPr sz="1300">
              <a:solidFill>
                <a:srgbClr val="FFE599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E599"/>
                </a:solidFill>
              </a:rPr>
              <a:t>150</a:t>
            </a:r>
            <a:endParaRPr sz="1300">
              <a:solidFill>
                <a:srgbClr val="FFE599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E599"/>
                </a:solidFill>
              </a:rPr>
              <a:t> </a:t>
            </a:r>
            <a:endParaRPr sz="1300">
              <a:solidFill>
                <a:srgbClr val="FFE599"/>
              </a:solidFill>
            </a:endParaRPr>
          </a:p>
        </p:txBody>
      </p:sp>
      <p:cxnSp>
        <p:nvCxnSpPr>
          <p:cNvPr id="650" name="Google Shape;650;p68"/>
          <p:cNvCxnSpPr/>
          <p:nvPr/>
        </p:nvCxnSpPr>
        <p:spPr>
          <a:xfrm flipH="1" rot="10800000">
            <a:off x="5161300" y="1822500"/>
            <a:ext cx="534000" cy="3300"/>
          </a:xfrm>
          <a:prstGeom prst="straightConnector1">
            <a:avLst/>
          </a:prstGeom>
          <a:noFill/>
          <a:ln cap="flat" cmpd="sng" w="19050">
            <a:solidFill>
              <a:srgbClr val="FFE599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51" name="Google Shape;651;p68"/>
          <p:cNvSpPr txBox="1"/>
          <p:nvPr>
            <p:ph idx="1" type="body"/>
          </p:nvPr>
        </p:nvSpPr>
        <p:spPr>
          <a:xfrm>
            <a:off x="5064825" y="1513200"/>
            <a:ext cx="2739600" cy="537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DD7E6B"/>
                </a:solidFill>
              </a:rPr>
              <a:t>(2000 - MLLCL)</a:t>
            </a:r>
            <a:endParaRPr sz="1300">
              <a:solidFill>
                <a:srgbClr val="DD7E6B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DD7E6B"/>
                </a:solidFill>
              </a:rPr>
              <a:t>1000</a:t>
            </a:r>
            <a:endParaRPr sz="1300">
              <a:solidFill>
                <a:srgbClr val="DD7E6B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DD7E6B"/>
                </a:solidFill>
              </a:rPr>
              <a:t> </a:t>
            </a:r>
            <a:endParaRPr sz="1300">
              <a:solidFill>
                <a:srgbClr val="DD7E6B"/>
              </a:solidFill>
            </a:endParaRPr>
          </a:p>
        </p:txBody>
      </p:sp>
      <p:cxnSp>
        <p:nvCxnSpPr>
          <p:cNvPr id="652" name="Google Shape;652;p68"/>
          <p:cNvCxnSpPr/>
          <p:nvPr/>
        </p:nvCxnSpPr>
        <p:spPr>
          <a:xfrm>
            <a:off x="5994525" y="1822500"/>
            <a:ext cx="1049700" cy="0"/>
          </a:xfrm>
          <a:prstGeom prst="straightConnector1">
            <a:avLst/>
          </a:prstGeom>
          <a:noFill/>
          <a:ln cap="flat" cmpd="sng" w="19050">
            <a:solidFill>
              <a:srgbClr val="DD7E6B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53" name="Google Shape;653;p68"/>
          <p:cNvSpPr txBox="1"/>
          <p:nvPr>
            <p:ph idx="1" type="body"/>
          </p:nvPr>
        </p:nvSpPr>
        <p:spPr>
          <a:xfrm>
            <a:off x="2893575" y="1713250"/>
            <a:ext cx="293400" cy="4014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</a:rPr>
              <a:t>* </a:t>
            </a:r>
            <a:r>
              <a:rPr lang="en" sz="1300">
                <a:solidFill>
                  <a:srgbClr val="C9DAF8"/>
                </a:solidFill>
              </a:rPr>
              <a:t>  </a:t>
            </a:r>
            <a:endParaRPr sz="13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</a:rPr>
              <a:t> </a:t>
            </a:r>
            <a:endParaRPr sz="1300">
              <a:solidFill>
                <a:srgbClr val="FFFFFF"/>
              </a:solidFill>
            </a:endParaRPr>
          </a:p>
        </p:txBody>
      </p:sp>
      <p:sp>
        <p:nvSpPr>
          <p:cNvPr id="654" name="Google Shape;654;p68"/>
          <p:cNvSpPr txBox="1"/>
          <p:nvPr>
            <p:ph idx="1" type="body"/>
          </p:nvPr>
        </p:nvSpPr>
        <p:spPr>
          <a:xfrm>
            <a:off x="4061625" y="1653000"/>
            <a:ext cx="293400" cy="4014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</a:rPr>
              <a:t>* </a:t>
            </a:r>
            <a:r>
              <a:rPr lang="en" sz="1300">
                <a:solidFill>
                  <a:srgbClr val="C9DAF8"/>
                </a:solidFill>
              </a:rPr>
              <a:t>  </a:t>
            </a:r>
            <a:endParaRPr sz="13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</a:rPr>
              <a:t> </a:t>
            </a:r>
            <a:endParaRPr sz="1300">
              <a:solidFill>
                <a:srgbClr val="FFFFFF"/>
              </a:solidFill>
            </a:endParaRPr>
          </a:p>
        </p:txBody>
      </p:sp>
      <p:sp>
        <p:nvSpPr>
          <p:cNvPr id="655" name="Google Shape;655;p68"/>
          <p:cNvSpPr txBox="1"/>
          <p:nvPr>
            <p:ph idx="1" type="body"/>
          </p:nvPr>
        </p:nvSpPr>
        <p:spPr>
          <a:xfrm>
            <a:off x="4874775" y="1713250"/>
            <a:ext cx="293400" cy="4014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</a:rPr>
              <a:t>* </a:t>
            </a:r>
            <a:r>
              <a:rPr lang="en" sz="1300">
                <a:solidFill>
                  <a:srgbClr val="C9DAF8"/>
                </a:solidFill>
              </a:rPr>
              <a:t>  </a:t>
            </a:r>
            <a:endParaRPr sz="13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</a:rPr>
              <a:t> </a:t>
            </a:r>
            <a:endParaRPr sz="1300">
              <a:solidFill>
                <a:srgbClr val="FFFFFF"/>
              </a:solidFill>
            </a:endParaRPr>
          </a:p>
        </p:txBody>
      </p:sp>
      <p:sp>
        <p:nvSpPr>
          <p:cNvPr id="656" name="Google Shape;656;p68"/>
          <p:cNvSpPr txBox="1"/>
          <p:nvPr>
            <p:ph idx="1" type="body"/>
          </p:nvPr>
        </p:nvSpPr>
        <p:spPr>
          <a:xfrm>
            <a:off x="5636775" y="1713250"/>
            <a:ext cx="293400" cy="4014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</a:rPr>
              <a:t>* </a:t>
            </a:r>
            <a:r>
              <a:rPr lang="en" sz="1300">
                <a:solidFill>
                  <a:srgbClr val="C9DAF8"/>
                </a:solidFill>
              </a:rPr>
              <a:t>  </a:t>
            </a:r>
            <a:endParaRPr sz="13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</a:rPr>
              <a:t> </a:t>
            </a:r>
            <a:endParaRPr sz="1300">
              <a:solidFill>
                <a:srgbClr val="FFFFFF"/>
              </a:solidFill>
            </a:endParaRPr>
          </a:p>
        </p:txBody>
      </p:sp>
      <p:sp>
        <p:nvSpPr>
          <p:cNvPr id="657" name="Google Shape;657;p68"/>
          <p:cNvSpPr txBox="1"/>
          <p:nvPr>
            <p:ph idx="1" type="body"/>
          </p:nvPr>
        </p:nvSpPr>
        <p:spPr>
          <a:xfrm>
            <a:off x="816150" y="2136025"/>
            <a:ext cx="3695400" cy="537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B6D7A8"/>
                </a:solidFill>
              </a:rPr>
              <a:t>MLCAPE  = 5000 J/kg</a:t>
            </a:r>
            <a:endParaRPr sz="2700">
              <a:solidFill>
                <a:srgbClr val="B6D7A8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rgbClr val="FFFFFF"/>
              </a:solidFill>
            </a:endParaRPr>
          </a:p>
          <a:p>
            <a:pPr indent="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FFFFF"/>
                </a:solidFill>
              </a:rPr>
              <a:t> </a:t>
            </a:r>
            <a:endParaRPr sz="2700">
              <a:solidFill>
                <a:srgbClr val="FFFFFF"/>
              </a:solidFill>
            </a:endParaRPr>
          </a:p>
        </p:txBody>
      </p:sp>
      <p:sp>
        <p:nvSpPr>
          <p:cNvPr id="658" name="Google Shape;658;p68"/>
          <p:cNvSpPr txBox="1"/>
          <p:nvPr>
            <p:ph idx="1" type="body"/>
          </p:nvPr>
        </p:nvSpPr>
        <p:spPr>
          <a:xfrm>
            <a:off x="825575" y="3751950"/>
            <a:ext cx="3746400" cy="537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A4C2F4"/>
                </a:solidFill>
              </a:rPr>
              <a:t>MLCIN  = -150 J/kg</a:t>
            </a:r>
            <a:endParaRPr sz="2700">
              <a:solidFill>
                <a:srgbClr val="A4C2F4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rgbClr val="A4C2F4"/>
              </a:solidFill>
            </a:endParaRPr>
          </a:p>
          <a:p>
            <a:pPr indent="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A4C2F4"/>
                </a:solidFill>
              </a:rPr>
              <a:t> </a:t>
            </a:r>
            <a:endParaRPr sz="2700">
              <a:solidFill>
                <a:srgbClr val="A4C2F4"/>
              </a:solidFill>
            </a:endParaRPr>
          </a:p>
        </p:txBody>
      </p:sp>
      <p:sp>
        <p:nvSpPr>
          <p:cNvPr id="659" name="Google Shape;659;p68"/>
          <p:cNvSpPr txBox="1"/>
          <p:nvPr>
            <p:ph idx="1" type="body"/>
          </p:nvPr>
        </p:nvSpPr>
        <p:spPr>
          <a:xfrm>
            <a:off x="853900" y="3265800"/>
            <a:ext cx="2924700" cy="537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EAD1DC"/>
                </a:solidFill>
              </a:rPr>
              <a:t>EBWD  = 20 m/s </a:t>
            </a:r>
            <a:endParaRPr sz="2700">
              <a:solidFill>
                <a:srgbClr val="EAD1DC"/>
              </a:solidFill>
            </a:endParaRPr>
          </a:p>
        </p:txBody>
      </p:sp>
      <p:sp>
        <p:nvSpPr>
          <p:cNvPr id="660" name="Google Shape;660;p68"/>
          <p:cNvSpPr txBox="1"/>
          <p:nvPr>
            <p:ph idx="1" type="body"/>
          </p:nvPr>
        </p:nvSpPr>
        <p:spPr>
          <a:xfrm>
            <a:off x="817150" y="2672325"/>
            <a:ext cx="3517200" cy="537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FE599"/>
                </a:solidFill>
              </a:rPr>
              <a:t>ESRH  = 50 m2/s2</a:t>
            </a:r>
            <a:endParaRPr sz="2700">
              <a:solidFill>
                <a:srgbClr val="FFE599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rgbClr val="FFE599"/>
              </a:solidFill>
            </a:endParaRPr>
          </a:p>
          <a:p>
            <a:pPr indent="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FE599"/>
                </a:solidFill>
              </a:rPr>
              <a:t> </a:t>
            </a:r>
            <a:endParaRPr sz="2700">
              <a:solidFill>
                <a:srgbClr val="FFE599"/>
              </a:solidFill>
            </a:endParaRPr>
          </a:p>
        </p:txBody>
      </p:sp>
      <p:sp>
        <p:nvSpPr>
          <p:cNvPr id="661" name="Google Shape;661;p68"/>
          <p:cNvSpPr txBox="1"/>
          <p:nvPr>
            <p:ph idx="1" type="body"/>
          </p:nvPr>
        </p:nvSpPr>
        <p:spPr>
          <a:xfrm>
            <a:off x="844450" y="4319375"/>
            <a:ext cx="3085200" cy="537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DD7E6B"/>
                </a:solidFill>
              </a:rPr>
              <a:t>MLLCL = 1000 m </a:t>
            </a:r>
            <a:endParaRPr sz="2700">
              <a:solidFill>
                <a:srgbClr val="DD7E6B"/>
              </a:solidFill>
            </a:endParaRPr>
          </a:p>
        </p:txBody>
      </p:sp>
      <p:sp>
        <p:nvSpPr>
          <p:cNvPr id="662" name="Google Shape;662;p68"/>
          <p:cNvSpPr txBox="1"/>
          <p:nvPr>
            <p:ph idx="1" type="body"/>
          </p:nvPr>
        </p:nvSpPr>
        <p:spPr>
          <a:xfrm>
            <a:off x="5265350" y="2535750"/>
            <a:ext cx="3385500" cy="23580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STP = 1.1 </a:t>
            </a:r>
            <a:endParaRPr sz="2400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High CAPE/Low Shear</a:t>
            </a:r>
            <a:endParaRPr sz="2400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Environment</a:t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663" name="Google Shape;663;p68"/>
          <p:cNvSpPr txBox="1"/>
          <p:nvPr>
            <p:ph idx="1" type="body"/>
          </p:nvPr>
        </p:nvSpPr>
        <p:spPr>
          <a:xfrm>
            <a:off x="2351250" y="2425750"/>
            <a:ext cx="4827900" cy="1649700"/>
          </a:xfrm>
          <a:prstGeom prst="rect">
            <a:avLst/>
          </a:prstGeom>
          <a:solidFill>
            <a:srgbClr val="EFEFEF"/>
          </a:solidFill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>
                <a:solidFill>
                  <a:srgbClr val="000000"/>
                </a:solidFill>
              </a:rPr>
              <a:t>Same STP value, but which environment is more favorable for tornadoes?</a:t>
            </a:r>
            <a:endParaRPr sz="29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667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Google Shape;668;p69"/>
          <p:cNvSpPr txBox="1"/>
          <p:nvPr/>
        </p:nvSpPr>
        <p:spPr>
          <a:xfrm>
            <a:off x="0" y="58775"/>
            <a:ext cx="9144000" cy="11634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200">
                <a:solidFill>
                  <a:srgbClr val="FFFFFF"/>
                </a:solidFill>
              </a:rPr>
              <a:t>The Main Point</a:t>
            </a:r>
            <a:endParaRPr sz="5200">
              <a:solidFill>
                <a:srgbClr val="FFFFFF"/>
              </a:solidFill>
            </a:endParaRPr>
          </a:p>
        </p:txBody>
      </p:sp>
      <p:sp>
        <p:nvSpPr>
          <p:cNvPr id="669" name="Google Shape;669;p69"/>
          <p:cNvSpPr txBox="1"/>
          <p:nvPr>
            <p:ph idx="1" type="body"/>
          </p:nvPr>
        </p:nvSpPr>
        <p:spPr>
          <a:xfrm>
            <a:off x="0" y="1737650"/>
            <a:ext cx="9144000" cy="13833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53D253"/>
                </a:solidFill>
              </a:rPr>
              <a:t>Spend time </a:t>
            </a:r>
            <a:r>
              <a:rPr lang="en" sz="2400">
                <a:solidFill>
                  <a:srgbClr val="53D253"/>
                </a:solidFill>
              </a:rPr>
              <a:t>understanding how each parameter works</a:t>
            </a:r>
            <a:endParaRPr sz="2400">
              <a:solidFill>
                <a:srgbClr val="53D253"/>
              </a:solidFill>
            </a:endParaRPr>
          </a:p>
          <a:p>
            <a:pPr indent="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indent="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It can save you from making incorrect assumptions about the environment!</a:t>
            </a:r>
            <a:endParaRPr sz="24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 </a:t>
            </a:r>
            <a:endParaRPr sz="24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673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4" name="Google Shape;674;p70"/>
          <p:cNvPicPr preferRelativeResize="0"/>
          <p:nvPr/>
        </p:nvPicPr>
        <p:blipFill rotWithShape="1">
          <a:blip r:embed="rId3">
            <a:alphaModFix/>
          </a:blip>
          <a:srcRect b="10554" l="10503" r="13607" t="16808"/>
          <a:stretch/>
        </p:blipFill>
        <p:spPr>
          <a:xfrm>
            <a:off x="462225" y="0"/>
            <a:ext cx="8324525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675" name="Google Shape;675;p70"/>
          <p:cNvSpPr/>
          <p:nvPr/>
        </p:nvSpPr>
        <p:spPr>
          <a:xfrm>
            <a:off x="2277318" y="2969924"/>
            <a:ext cx="593700" cy="355500"/>
          </a:xfrm>
          <a:prstGeom prst="ellipse">
            <a:avLst/>
          </a:prstGeom>
          <a:noFill/>
          <a:ln cap="flat" cmpd="sng" w="571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679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0" name="Google Shape;680;p71"/>
          <p:cNvPicPr preferRelativeResize="0"/>
          <p:nvPr/>
        </p:nvPicPr>
        <p:blipFill rotWithShape="1">
          <a:blip r:embed="rId3">
            <a:alphaModFix/>
          </a:blip>
          <a:srcRect b="10554" l="10503" r="13607" t="16808"/>
          <a:stretch/>
        </p:blipFill>
        <p:spPr>
          <a:xfrm>
            <a:off x="462225" y="0"/>
            <a:ext cx="8324525" cy="5091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81" name="Google Shape;681;p71"/>
          <p:cNvPicPr preferRelativeResize="0"/>
          <p:nvPr/>
        </p:nvPicPr>
        <p:blipFill rotWithShape="1">
          <a:blip r:embed="rId4">
            <a:alphaModFix/>
          </a:blip>
          <a:srcRect b="9897" l="10330" r="11587" t="16520"/>
          <a:stretch/>
        </p:blipFill>
        <p:spPr>
          <a:xfrm>
            <a:off x="462225" y="0"/>
            <a:ext cx="8324525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682" name="Google Shape;682;p71"/>
          <p:cNvSpPr/>
          <p:nvPr/>
        </p:nvSpPr>
        <p:spPr>
          <a:xfrm>
            <a:off x="2277318" y="2969924"/>
            <a:ext cx="593700" cy="355500"/>
          </a:xfrm>
          <a:prstGeom prst="ellipse">
            <a:avLst/>
          </a:prstGeom>
          <a:noFill/>
          <a:ln cap="flat" cmpd="sng" w="571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686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7" name="Google Shape;687;p72"/>
          <p:cNvPicPr preferRelativeResize="0"/>
          <p:nvPr/>
        </p:nvPicPr>
        <p:blipFill rotWithShape="1">
          <a:blip r:embed="rId3">
            <a:alphaModFix/>
          </a:blip>
          <a:srcRect b="10554" l="10503" r="13607" t="16808"/>
          <a:stretch/>
        </p:blipFill>
        <p:spPr>
          <a:xfrm>
            <a:off x="462225" y="0"/>
            <a:ext cx="8324525" cy="5091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88" name="Google Shape;688;p72"/>
          <p:cNvPicPr preferRelativeResize="0"/>
          <p:nvPr/>
        </p:nvPicPr>
        <p:blipFill rotWithShape="1">
          <a:blip r:embed="rId4">
            <a:alphaModFix/>
          </a:blip>
          <a:srcRect b="9976" l="10225" r="11778" t="16349"/>
          <a:stretch/>
        </p:blipFill>
        <p:spPr>
          <a:xfrm>
            <a:off x="462225" y="0"/>
            <a:ext cx="8324525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689" name="Google Shape;689;p72"/>
          <p:cNvSpPr/>
          <p:nvPr/>
        </p:nvSpPr>
        <p:spPr>
          <a:xfrm>
            <a:off x="2277318" y="2969924"/>
            <a:ext cx="593700" cy="355500"/>
          </a:xfrm>
          <a:prstGeom prst="ellipse">
            <a:avLst/>
          </a:prstGeom>
          <a:noFill/>
          <a:ln cap="flat" cmpd="sng" w="571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9"/>
          <p:cNvSpPr txBox="1"/>
          <p:nvPr/>
        </p:nvSpPr>
        <p:spPr>
          <a:xfrm>
            <a:off x="0" y="58775"/>
            <a:ext cx="9144000" cy="11634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200">
                <a:solidFill>
                  <a:srgbClr val="FFFFFF"/>
                </a:solidFill>
              </a:rPr>
              <a:t> SCP</a:t>
            </a:r>
            <a:endParaRPr sz="5200">
              <a:solidFill>
                <a:srgbClr val="FFFFFF"/>
              </a:solidFill>
            </a:endParaRPr>
          </a:p>
        </p:txBody>
      </p:sp>
      <p:sp>
        <p:nvSpPr>
          <p:cNvPr id="103" name="Google Shape;103;p19"/>
          <p:cNvSpPr txBox="1"/>
          <p:nvPr>
            <p:ph idx="1" type="body"/>
          </p:nvPr>
        </p:nvSpPr>
        <p:spPr>
          <a:xfrm>
            <a:off x="-152400" y="1128050"/>
            <a:ext cx="9144000" cy="1935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Recall what is needed for a supercell: </a:t>
            </a:r>
            <a:endParaRPr sz="24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indent="-3810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-"/>
            </a:pPr>
            <a:r>
              <a:rPr lang="en" sz="2400">
                <a:solidFill>
                  <a:srgbClr val="FFFFFF"/>
                </a:solidFill>
              </a:rPr>
              <a:t>An initial updraft (buoyancy)</a:t>
            </a:r>
            <a:endParaRPr sz="2400">
              <a:solidFill>
                <a:srgbClr val="FFFFFF"/>
              </a:solidFill>
            </a:endParaRPr>
          </a:p>
          <a:p>
            <a:pPr indent="-3810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-"/>
            </a:pPr>
            <a:r>
              <a:rPr lang="en" sz="2400">
                <a:solidFill>
                  <a:srgbClr val="FFFFFF"/>
                </a:solidFill>
              </a:rPr>
              <a:t>Vertical wind shear</a:t>
            </a:r>
            <a:endParaRPr sz="2400">
              <a:solidFill>
                <a:srgbClr val="FFFFFF"/>
              </a:solidFill>
            </a:endParaRPr>
          </a:p>
          <a:p>
            <a:pPr indent="0" lvl="0" marL="13716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indent="0" lvl="0" marL="13716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indent="-3810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-"/>
            </a:pPr>
            <a:r>
              <a:rPr lang="en" sz="2400">
                <a:solidFill>
                  <a:srgbClr val="FFFFFF"/>
                </a:solidFill>
              </a:rPr>
              <a:t>The updraft tilts and stretches ambient environmental horizontal vorticity</a:t>
            </a:r>
            <a:endParaRPr sz="2400">
              <a:solidFill>
                <a:srgbClr val="FFFFFF"/>
              </a:solidFill>
            </a:endParaRPr>
          </a:p>
          <a:p>
            <a:pPr indent="-3810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-"/>
            </a:pPr>
            <a:r>
              <a:rPr lang="en" sz="2400">
                <a:solidFill>
                  <a:srgbClr val="FFFFFF"/>
                </a:solidFill>
              </a:rPr>
              <a:t>Leads to mesocyclone development and supports a stronger, longer-lived storm.</a:t>
            </a:r>
            <a:endParaRPr sz="24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 </a:t>
            </a:r>
            <a:endParaRPr sz="2400">
              <a:solidFill>
                <a:srgbClr val="FFFFFF"/>
              </a:solidFill>
            </a:endParaRPr>
          </a:p>
        </p:txBody>
      </p:sp>
      <p:cxnSp>
        <p:nvCxnSpPr>
          <p:cNvPr id="104" name="Google Shape;104;p19"/>
          <p:cNvCxnSpPr/>
          <p:nvPr/>
        </p:nvCxnSpPr>
        <p:spPr>
          <a:xfrm>
            <a:off x="4838950" y="2894650"/>
            <a:ext cx="0" cy="56550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693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4" name="Google Shape;694;p73"/>
          <p:cNvPicPr preferRelativeResize="0"/>
          <p:nvPr/>
        </p:nvPicPr>
        <p:blipFill rotWithShape="1">
          <a:blip r:embed="rId3">
            <a:alphaModFix/>
          </a:blip>
          <a:srcRect b="9897" l="10330" r="11587" t="16520"/>
          <a:stretch/>
        </p:blipFill>
        <p:spPr>
          <a:xfrm>
            <a:off x="462225" y="0"/>
            <a:ext cx="8324525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95" name="Google Shape;695;p73"/>
          <p:cNvPicPr preferRelativeResize="0"/>
          <p:nvPr/>
        </p:nvPicPr>
        <p:blipFill rotWithShape="1">
          <a:blip r:embed="rId4">
            <a:alphaModFix/>
          </a:blip>
          <a:srcRect b="10278" l="10152" r="11699" t="16203"/>
          <a:stretch/>
        </p:blipFill>
        <p:spPr>
          <a:xfrm>
            <a:off x="462225" y="0"/>
            <a:ext cx="8324525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696" name="Google Shape;696;p73"/>
          <p:cNvSpPr/>
          <p:nvPr/>
        </p:nvSpPr>
        <p:spPr>
          <a:xfrm>
            <a:off x="2277318" y="2969924"/>
            <a:ext cx="593700" cy="355500"/>
          </a:xfrm>
          <a:prstGeom prst="ellipse">
            <a:avLst/>
          </a:prstGeom>
          <a:noFill/>
          <a:ln cap="flat" cmpd="sng" w="571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700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p7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2" name="Google Shape;702;p7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703" name="Google Shape;703;p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707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8" name="Google Shape;708;p75"/>
          <p:cNvPicPr preferRelativeResize="0"/>
          <p:nvPr/>
        </p:nvPicPr>
        <p:blipFill rotWithShape="1">
          <a:blip r:embed="rId3">
            <a:alphaModFix/>
          </a:blip>
          <a:srcRect b="9897" l="10330" r="11587" t="16520"/>
          <a:stretch/>
        </p:blipFill>
        <p:spPr>
          <a:xfrm>
            <a:off x="462225" y="0"/>
            <a:ext cx="8324525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709" name="Google Shape;709;p75"/>
          <p:cNvSpPr/>
          <p:nvPr/>
        </p:nvSpPr>
        <p:spPr>
          <a:xfrm>
            <a:off x="2277318" y="2969924"/>
            <a:ext cx="593700" cy="355500"/>
          </a:xfrm>
          <a:prstGeom prst="ellipse">
            <a:avLst/>
          </a:prstGeom>
          <a:noFill/>
          <a:ln cap="flat" cmpd="sng" w="571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10" name="Google Shape;710;p75"/>
          <p:cNvPicPr preferRelativeResize="0"/>
          <p:nvPr/>
        </p:nvPicPr>
        <p:blipFill rotWithShape="1">
          <a:blip r:embed="rId4">
            <a:alphaModFix/>
          </a:blip>
          <a:srcRect b="10014" l="9963" r="11216" t="16245"/>
          <a:stretch/>
        </p:blipFill>
        <p:spPr>
          <a:xfrm>
            <a:off x="462225" y="0"/>
            <a:ext cx="8324525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711" name="Google Shape;711;p75"/>
          <p:cNvSpPr/>
          <p:nvPr/>
        </p:nvSpPr>
        <p:spPr>
          <a:xfrm>
            <a:off x="2277318" y="2969924"/>
            <a:ext cx="593700" cy="355500"/>
          </a:xfrm>
          <a:prstGeom prst="ellipse">
            <a:avLst/>
          </a:prstGeom>
          <a:noFill/>
          <a:ln cap="flat" cmpd="sng" w="571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715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" name="Google Shape;716;p7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3375" y="100500"/>
            <a:ext cx="5962200" cy="494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7" name="Google Shape;717;p76"/>
          <p:cNvPicPr preferRelativeResize="0"/>
          <p:nvPr/>
        </p:nvPicPr>
        <p:blipFill rotWithShape="1">
          <a:blip r:embed="rId4">
            <a:alphaModFix/>
          </a:blip>
          <a:srcRect b="0" l="0" r="25601" t="0"/>
          <a:stretch/>
        </p:blipFill>
        <p:spPr>
          <a:xfrm>
            <a:off x="6347900" y="235875"/>
            <a:ext cx="2550499" cy="1767225"/>
          </a:xfrm>
          <a:prstGeom prst="rect">
            <a:avLst/>
          </a:prstGeom>
          <a:noFill/>
          <a:ln>
            <a:noFill/>
          </a:ln>
        </p:spPr>
      </p:pic>
      <p:sp>
        <p:nvSpPr>
          <p:cNvPr id="718" name="Google Shape;718;p76"/>
          <p:cNvSpPr txBox="1"/>
          <p:nvPr>
            <p:ph idx="1" type="body"/>
          </p:nvPr>
        </p:nvSpPr>
        <p:spPr>
          <a:xfrm>
            <a:off x="6347900" y="2652050"/>
            <a:ext cx="2796000" cy="13833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FFFFF"/>
                </a:solidFill>
              </a:rPr>
              <a:t>March 2nd, 2020 </a:t>
            </a:r>
            <a:endParaRPr sz="2700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FFFFF"/>
                </a:solidFill>
              </a:rPr>
              <a:t>Cookville, TN</a:t>
            </a:r>
            <a:endParaRPr sz="2700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FFFFF"/>
                </a:solidFill>
              </a:rPr>
              <a:t>EF-4</a:t>
            </a:r>
            <a:endParaRPr sz="27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>
                <a:solidFill>
                  <a:srgbClr val="FFFFFF"/>
                </a:solidFill>
              </a:rPr>
              <a:t> </a:t>
            </a:r>
            <a:endParaRPr sz="34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722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3" name="Google Shape;723;p7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6800" y="0"/>
            <a:ext cx="7553047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24" name="Google Shape;724;p77"/>
          <p:cNvSpPr txBox="1"/>
          <p:nvPr/>
        </p:nvSpPr>
        <p:spPr>
          <a:xfrm>
            <a:off x="819500" y="-6"/>
            <a:ext cx="7412100" cy="6039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6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29 December 2014 supercell</a:t>
            </a:r>
            <a:endParaRPr sz="306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5" name="Google Shape;725;p77"/>
          <p:cNvSpPr/>
          <p:nvPr/>
        </p:nvSpPr>
        <p:spPr>
          <a:xfrm>
            <a:off x="6383550" y="3527250"/>
            <a:ext cx="651900" cy="431400"/>
          </a:xfrm>
          <a:prstGeom prst="rect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729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0" name="Google Shape;730;p78"/>
          <p:cNvPicPr preferRelativeResize="0"/>
          <p:nvPr/>
        </p:nvPicPr>
        <p:blipFill rotWithShape="1">
          <a:blip r:embed="rId3">
            <a:alphaModFix/>
          </a:blip>
          <a:srcRect b="32501" l="110" r="50000" t="2496"/>
          <a:stretch/>
        </p:blipFill>
        <p:spPr>
          <a:xfrm>
            <a:off x="4079701" y="-1"/>
            <a:ext cx="50643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1" name="Google Shape;731;p78"/>
          <p:cNvPicPr preferRelativeResize="0"/>
          <p:nvPr/>
        </p:nvPicPr>
        <p:blipFill rotWithShape="1">
          <a:blip r:embed="rId4">
            <a:alphaModFix/>
          </a:blip>
          <a:srcRect b="32501" l="110" r="50000" t="2496"/>
          <a:stretch/>
        </p:blipFill>
        <p:spPr>
          <a:xfrm>
            <a:off x="1" y="-1"/>
            <a:ext cx="50643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735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6" name="Google Shape;736;p79"/>
          <p:cNvPicPr preferRelativeResize="0"/>
          <p:nvPr/>
        </p:nvPicPr>
        <p:blipFill rotWithShape="1">
          <a:blip r:embed="rId3">
            <a:alphaModFix/>
          </a:blip>
          <a:srcRect b="32501" l="110" r="50000" t="2496"/>
          <a:stretch/>
        </p:blipFill>
        <p:spPr>
          <a:xfrm>
            <a:off x="4079700" y="0"/>
            <a:ext cx="5064300" cy="514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7" name="Google Shape;737;p79"/>
          <p:cNvPicPr preferRelativeResize="0"/>
          <p:nvPr/>
        </p:nvPicPr>
        <p:blipFill rotWithShape="1">
          <a:blip r:embed="rId4">
            <a:alphaModFix/>
          </a:blip>
          <a:srcRect b="32501" l="110" r="50000" t="2496"/>
          <a:stretch/>
        </p:blipFill>
        <p:spPr>
          <a:xfrm>
            <a:off x="0" y="0"/>
            <a:ext cx="50643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74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2" name="Google Shape;742;p8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8275" y="0"/>
            <a:ext cx="61233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43" name="Google Shape;743;p80"/>
          <p:cNvSpPr txBox="1"/>
          <p:nvPr>
            <p:ph idx="1" type="body"/>
          </p:nvPr>
        </p:nvSpPr>
        <p:spPr>
          <a:xfrm>
            <a:off x="6348000" y="869250"/>
            <a:ext cx="2796000" cy="13833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FFFFFF"/>
                </a:solidFill>
              </a:rPr>
              <a:t>Given the previous forecast soundings and the observed VWP profile on the left…</a:t>
            </a:r>
            <a:endParaRPr sz="2100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FFFFFF"/>
                </a:solidFill>
              </a:rPr>
              <a:t>what value of STP would you expect?</a:t>
            </a:r>
            <a:endParaRPr sz="21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rgbClr val="FFFFFF"/>
                </a:solidFill>
              </a:rPr>
              <a:t> </a:t>
            </a:r>
            <a:endParaRPr sz="28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747" name="Shape 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Google Shape;748;p8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9" name="Google Shape;749;p8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750" name="Google Shape;750;p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754" name="Shape 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5" name="Google Shape;755;p8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69300" y="-67200"/>
            <a:ext cx="6005400" cy="5210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0"/>
          <p:cNvSpPr txBox="1"/>
          <p:nvPr/>
        </p:nvSpPr>
        <p:spPr>
          <a:xfrm>
            <a:off x="0" y="58775"/>
            <a:ext cx="9144000" cy="11634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200">
                <a:solidFill>
                  <a:srgbClr val="FFFFFF"/>
                </a:solidFill>
              </a:rPr>
              <a:t> SCP</a:t>
            </a:r>
            <a:endParaRPr sz="5200">
              <a:solidFill>
                <a:srgbClr val="FFFFFF"/>
              </a:solidFill>
            </a:endParaRPr>
          </a:p>
        </p:txBody>
      </p:sp>
      <p:sp>
        <p:nvSpPr>
          <p:cNvPr id="110" name="Google Shape;110;p20"/>
          <p:cNvSpPr txBox="1"/>
          <p:nvPr>
            <p:ph idx="1" type="body"/>
          </p:nvPr>
        </p:nvSpPr>
        <p:spPr>
          <a:xfrm>
            <a:off x="-789300" y="1051850"/>
            <a:ext cx="9628500" cy="1935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13716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Let’s consider each:</a:t>
            </a:r>
            <a:endParaRPr sz="2400">
              <a:solidFill>
                <a:srgbClr val="FFFFFF"/>
              </a:solidFill>
            </a:endParaRPr>
          </a:p>
          <a:p>
            <a:pPr indent="0" lvl="0" marL="13716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indent="0" lvl="0" marL="13716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FFFFFF"/>
                </a:solidFill>
              </a:rPr>
              <a:t>Buoyancy</a:t>
            </a:r>
            <a:r>
              <a:rPr lang="en" sz="2400">
                <a:solidFill>
                  <a:srgbClr val="FFFFFF"/>
                </a:solidFill>
              </a:rPr>
              <a:t> - Easy! We already know how to calculate that!</a:t>
            </a:r>
            <a:endParaRPr sz="2400">
              <a:solidFill>
                <a:srgbClr val="FFFFFF"/>
              </a:solidFill>
            </a:endParaRPr>
          </a:p>
          <a:p>
            <a:pPr indent="0" lvl="0" marL="13716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FFFFFF"/>
              </a:solidFill>
            </a:endParaRPr>
          </a:p>
          <a:p>
            <a:pPr indent="0" lvl="0" marL="13716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FFFFFF"/>
              </a:solidFill>
            </a:endParaRPr>
          </a:p>
          <a:p>
            <a:pPr indent="0" lvl="0" marL="13716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FFFFFF"/>
                </a:solidFill>
              </a:rPr>
              <a:t>SBCAPE		MLCAPE		</a:t>
            </a:r>
            <a:r>
              <a:rPr b="1" lang="en" sz="2400">
                <a:solidFill>
                  <a:schemeClr val="lt1"/>
                </a:solidFill>
              </a:rPr>
              <a:t>MUCAPE</a:t>
            </a:r>
            <a:endParaRPr b="1" sz="2400">
              <a:solidFill>
                <a:schemeClr val="lt1"/>
              </a:solidFill>
            </a:endParaRPr>
          </a:p>
          <a:p>
            <a:pPr indent="0" lvl="0" marL="13716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FFFFFF"/>
              </a:solidFill>
            </a:endParaRPr>
          </a:p>
          <a:p>
            <a:pPr indent="0" lvl="0" marL="13716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FFFFFF"/>
              </a:solidFill>
            </a:endParaRPr>
          </a:p>
          <a:p>
            <a:pPr indent="0" lvl="0" marL="13716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But which one to use?</a:t>
            </a:r>
            <a:endParaRPr sz="2400">
              <a:solidFill>
                <a:srgbClr val="FFFFFF"/>
              </a:solidFill>
            </a:endParaRPr>
          </a:p>
          <a:p>
            <a:pPr indent="0" lvl="0" marL="13716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indent="0" lvl="0" marL="13716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400">
              <a:solidFill>
                <a:schemeClr val="lt1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chemeClr val="lt1"/>
                </a:solidFill>
              </a:rPr>
              <a:t> </a:t>
            </a:r>
            <a:endParaRPr sz="2400">
              <a:solidFill>
                <a:schemeClr val="lt1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</p:txBody>
      </p:sp>
      <p:cxnSp>
        <p:nvCxnSpPr>
          <p:cNvPr id="111" name="Google Shape;111;p20"/>
          <p:cNvCxnSpPr/>
          <p:nvPr/>
        </p:nvCxnSpPr>
        <p:spPr>
          <a:xfrm flipH="1">
            <a:off x="3541150" y="2368500"/>
            <a:ext cx="1305300" cy="5784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12" name="Google Shape;112;p20"/>
          <p:cNvCxnSpPr/>
          <p:nvPr/>
        </p:nvCxnSpPr>
        <p:spPr>
          <a:xfrm>
            <a:off x="4846450" y="2368500"/>
            <a:ext cx="0" cy="5706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13" name="Google Shape;113;p20"/>
          <p:cNvCxnSpPr/>
          <p:nvPr/>
        </p:nvCxnSpPr>
        <p:spPr>
          <a:xfrm>
            <a:off x="4846450" y="2364600"/>
            <a:ext cx="977100" cy="5199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759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0" name="Google Shape;760;p8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69300" y="-67200"/>
            <a:ext cx="6005400" cy="521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1" name="Google Shape;761;p8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69300" y="-67200"/>
            <a:ext cx="6005400" cy="5210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765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6" name="Google Shape;766;p8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69300" y="-67200"/>
            <a:ext cx="6005400" cy="521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7" name="Google Shape;767;p8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69300" y="-67200"/>
            <a:ext cx="6005400" cy="5210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77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2" name="Google Shape;772;p8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69300" y="-67200"/>
            <a:ext cx="6005400" cy="521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3" name="Google Shape;773;p8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69300" y="-67200"/>
            <a:ext cx="6005400" cy="5210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777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" name="Google Shape;778;p8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69300" y="-67200"/>
            <a:ext cx="6005400" cy="521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9" name="Google Shape;779;p8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69300" y="-67200"/>
            <a:ext cx="6005400" cy="521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0" name="Google Shape;780;p8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569300" y="-67200"/>
            <a:ext cx="6005400" cy="5210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784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5" name="Google Shape;785;p8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69300" y="-67200"/>
            <a:ext cx="6005400" cy="521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6" name="Google Shape;786;p8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69300" y="-67200"/>
            <a:ext cx="6005400" cy="521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7" name="Google Shape;787;p8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569300" y="-67200"/>
            <a:ext cx="6005400" cy="521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8" name="Google Shape;788;p8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569300" y="-67200"/>
            <a:ext cx="6005400" cy="5210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792" name="Shape 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3" name="Google Shape;793;p8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69300" y="-67200"/>
            <a:ext cx="6005400" cy="521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4" name="Google Shape;794;p8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69300" y="-67200"/>
            <a:ext cx="6005400" cy="521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5" name="Google Shape;795;p8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569300" y="-66450"/>
            <a:ext cx="6005400" cy="5210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799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0" name="Google Shape;800;p8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69300" y="-67200"/>
            <a:ext cx="6005400" cy="521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1" name="Google Shape;801;p8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69300" y="-67200"/>
            <a:ext cx="6005400" cy="521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2" name="Google Shape;802;p8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569300" y="-66450"/>
            <a:ext cx="6005400" cy="521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3" name="Google Shape;803;p8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569300" y="-67200"/>
            <a:ext cx="6005400" cy="5210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807" name="Shape 8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" name="Google Shape;808;p9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69300" y="-67200"/>
            <a:ext cx="6005400" cy="521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9" name="Google Shape;809;p9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69300" y="-67200"/>
            <a:ext cx="6005400" cy="5211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813" name="Shape 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4" name="Google Shape;814;p9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69300" y="-67200"/>
            <a:ext cx="6005400" cy="521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5" name="Google Shape;815;p9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69300" y="-67200"/>
            <a:ext cx="6005400" cy="5210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819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0" name="Google Shape;820;p9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69300" y="-67200"/>
            <a:ext cx="6005400" cy="521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1" name="Google Shape;821;p9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69300" y="-67200"/>
            <a:ext cx="6005400" cy="5210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1"/>
          <p:cNvSpPr txBox="1"/>
          <p:nvPr/>
        </p:nvSpPr>
        <p:spPr>
          <a:xfrm>
            <a:off x="125100" y="0"/>
            <a:ext cx="9144000" cy="8547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200">
                <a:solidFill>
                  <a:srgbClr val="FFFFFF"/>
                </a:solidFill>
              </a:rPr>
              <a:t> Elevated vs. high based</a:t>
            </a:r>
            <a:endParaRPr sz="5200">
              <a:solidFill>
                <a:srgbClr val="FFFFFF"/>
              </a:solidFill>
            </a:endParaRPr>
          </a:p>
        </p:txBody>
      </p:sp>
      <p:sp>
        <p:nvSpPr>
          <p:cNvPr id="119" name="Google Shape;119;p21"/>
          <p:cNvSpPr/>
          <p:nvPr/>
        </p:nvSpPr>
        <p:spPr>
          <a:xfrm>
            <a:off x="498425" y="831400"/>
            <a:ext cx="1085475" cy="3612778"/>
          </a:xfrm>
          <a:custGeom>
            <a:rect b="b" l="l" r="r" t="t"/>
            <a:pathLst>
              <a:path extrusionOk="0" h="137368" w="43419">
                <a:moveTo>
                  <a:pt x="17684" y="137368"/>
                </a:moveTo>
                <a:cubicBezTo>
                  <a:pt x="28059" y="130883"/>
                  <a:pt x="45180" y="123020"/>
                  <a:pt x="43168" y="110951"/>
                </a:cubicBezTo>
                <a:cubicBezTo>
                  <a:pt x="42169" y="104963"/>
                  <a:pt x="34141" y="102464"/>
                  <a:pt x="28561" y="100073"/>
                </a:cubicBezTo>
                <a:cubicBezTo>
                  <a:pt x="24453" y="98313"/>
                  <a:pt x="22759" y="93048"/>
                  <a:pt x="18927" y="90750"/>
                </a:cubicBezTo>
                <a:cubicBezTo>
                  <a:pt x="13146" y="87283"/>
                  <a:pt x="6170" y="83246"/>
                  <a:pt x="4320" y="76764"/>
                </a:cubicBezTo>
                <a:cubicBezTo>
                  <a:pt x="-684" y="59231"/>
                  <a:pt x="-2080" y="39138"/>
                  <a:pt x="4320" y="22066"/>
                </a:cubicBezTo>
                <a:cubicBezTo>
                  <a:pt x="8237" y="11618"/>
                  <a:pt x="20212" y="6194"/>
                  <a:pt x="29493" y="0"/>
                </a:cubicBezTo>
              </a:path>
            </a:pathLst>
          </a:custGeom>
          <a:noFill/>
          <a:ln cap="flat" cmpd="sng" w="28575">
            <a:solidFill>
              <a:srgbClr val="53D253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20" name="Google Shape;120;p21"/>
          <p:cNvSpPr/>
          <p:nvPr/>
        </p:nvSpPr>
        <p:spPr>
          <a:xfrm>
            <a:off x="695600" y="924650"/>
            <a:ext cx="953200" cy="3519678"/>
          </a:xfrm>
          <a:custGeom>
            <a:rect b="b" l="l" r="r" t="t"/>
            <a:pathLst>
              <a:path extrusionOk="0" h="134570" w="38128">
                <a:moveTo>
                  <a:pt x="14458" y="134570"/>
                </a:moveTo>
                <a:cubicBezTo>
                  <a:pt x="25889" y="129995"/>
                  <a:pt x="41354" y="117346"/>
                  <a:pt x="37457" y="105667"/>
                </a:cubicBezTo>
                <a:cubicBezTo>
                  <a:pt x="31109" y="86642"/>
                  <a:pt x="7753" y="76520"/>
                  <a:pt x="1405" y="57495"/>
                </a:cubicBezTo>
                <a:cubicBezTo>
                  <a:pt x="-2679" y="45257"/>
                  <a:pt x="2997" y="30905"/>
                  <a:pt x="9175" y="19579"/>
                </a:cubicBezTo>
                <a:cubicBezTo>
                  <a:pt x="12877" y="12792"/>
                  <a:pt x="19735" y="7501"/>
                  <a:pt x="21606" y="0"/>
                </a:cubicBezTo>
              </a:path>
            </a:pathLst>
          </a:cu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21" name="Google Shape;121;p21"/>
          <p:cNvSpPr/>
          <p:nvPr/>
        </p:nvSpPr>
        <p:spPr>
          <a:xfrm>
            <a:off x="3070475" y="792550"/>
            <a:ext cx="880975" cy="3659584"/>
          </a:xfrm>
          <a:custGeom>
            <a:rect b="b" l="l" r="r" t="t"/>
            <a:pathLst>
              <a:path extrusionOk="0" h="143894" w="35239">
                <a:moveTo>
                  <a:pt x="12388" y="143894"/>
                </a:moveTo>
                <a:cubicBezTo>
                  <a:pt x="16784" y="138403"/>
                  <a:pt x="22645" y="134262"/>
                  <a:pt x="27617" y="129287"/>
                </a:cubicBezTo>
                <a:cubicBezTo>
                  <a:pt x="29844" y="127058"/>
                  <a:pt x="30000" y="123356"/>
                  <a:pt x="31968" y="120896"/>
                </a:cubicBezTo>
                <a:cubicBezTo>
                  <a:pt x="33650" y="118793"/>
                  <a:pt x="35730" y="116050"/>
                  <a:pt x="35076" y="113437"/>
                </a:cubicBezTo>
                <a:cubicBezTo>
                  <a:pt x="34246" y="110119"/>
                  <a:pt x="29531" y="109429"/>
                  <a:pt x="26685" y="107532"/>
                </a:cubicBezTo>
                <a:cubicBezTo>
                  <a:pt x="22411" y="104683"/>
                  <a:pt x="19459" y="100125"/>
                  <a:pt x="15185" y="97276"/>
                </a:cubicBezTo>
                <a:cubicBezTo>
                  <a:pt x="12137" y="95245"/>
                  <a:pt x="8141" y="94583"/>
                  <a:pt x="5551" y="91993"/>
                </a:cubicBezTo>
                <a:cubicBezTo>
                  <a:pt x="2300" y="88742"/>
                  <a:pt x="2783" y="83181"/>
                  <a:pt x="2132" y="78629"/>
                </a:cubicBezTo>
                <a:cubicBezTo>
                  <a:pt x="-737" y="58564"/>
                  <a:pt x="-1967" y="36151"/>
                  <a:pt x="7105" y="18026"/>
                </a:cubicBezTo>
                <a:cubicBezTo>
                  <a:pt x="11612" y="9021"/>
                  <a:pt x="21794" y="3187"/>
                  <a:pt x="31346" y="0"/>
                </a:cubicBezTo>
              </a:path>
            </a:pathLst>
          </a:custGeom>
          <a:noFill/>
          <a:ln cap="flat" cmpd="sng" w="28575">
            <a:solidFill>
              <a:srgbClr val="53D253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22" name="Google Shape;122;p21"/>
          <p:cNvSpPr/>
          <p:nvPr/>
        </p:nvSpPr>
        <p:spPr>
          <a:xfrm>
            <a:off x="3294700" y="839175"/>
            <a:ext cx="1103300" cy="3612789"/>
          </a:xfrm>
          <a:custGeom>
            <a:rect b="b" l="l" r="r" t="t"/>
            <a:pathLst>
              <a:path extrusionOk="0" h="141097" w="44132">
                <a:moveTo>
                  <a:pt x="44132" y="141097"/>
                </a:moveTo>
                <a:cubicBezTo>
                  <a:pt x="40627" y="130577"/>
                  <a:pt x="31776" y="122491"/>
                  <a:pt x="27661" y="112194"/>
                </a:cubicBezTo>
                <a:cubicBezTo>
                  <a:pt x="26243" y="108646"/>
                  <a:pt x="27561" y="103989"/>
                  <a:pt x="25174" y="101005"/>
                </a:cubicBezTo>
                <a:cubicBezTo>
                  <a:pt x="14061" y="87112"/>
                  <a:pt x="3141" y="71108"/>
                  <a:pt x="933" y="53455"/>
                </a:cubicBezTo>
                <a:cubicBezTo>
                  <a:pt x="-111" y="45106"/>
                  <a:pt x="-964" y="35808"/>
                  <a:pt x="2798" y="28282"/>
                </a:cubicBezTo>
                <a:cubicBezTo>
                  <a:pt x="8087" y="17699"/>
                  <a:pt x="15876" y="8366"/>
                  <a:pt x="24242" y="0"/>
                </a:cubicBezTo>
              </a:path>
            </a:pathLst>
          </a:cu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23" name="Google Shape;123;p21"/>
          <p:cNvSpPr/>
          <p:nvPr/>
        </p:nvSpPr>
        <p:spPr>
          <a:xfrm>
            <a:off x="3450100" y="1390825"/>
            <a:ext cx="583225" cy="2260950"/>
          </a:xfrm>
          <a:custGeom>
            <a:rect b="b" l="l" r="r" t="t"/>
            <a:pathLst>
              <a:path extrusionOk="0" h="90438" w="23329">
                <a:moveTo>
                  <a:pt x="21755" y="90438"/>
                </a:moveTo>
                <a:cubicBezTo>
                  <a:pt x="25501" y="81085"/>
                  <a:pt x="21237" y="70230"/>
                  <a:pt x="19580" y="60292"/>
                </a:cubicBezTo>
                <a:cubicBezTo>
                  <a:pt x="16844" y="43883"/>
                  <a:pt x="13085" y="27410"/>
                  <a:pt x="6527" y="12121"/>
                </a:cubicBezTo>
                <a:cubicBezTo>
                  <a:pt x="4718" y="7904"/>
                  <a:pt x="1453" y="4353"/>
                  <a:pt x="0" y="0"/>
                </a:cubicBezTo>
              </a:path>
            </a:pathLst>
          </a:custGeom>
          <a:noFill/>
          <a:ln cap="flat" cmpd="sng" w="19050">
            <a:solidFill>
              <a:srgbClr val="FF00FF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24" name="Google Shape;124;p21"/>
          <p:cNvSpPr/>
          <p:nvPr/>
        </p:nvSpPr>
        <p:spPr>
          <a:xfrm>
            <a:off x="3372088" y="3655750"/>
            <a:ext cx="1087750" cy="831136"/>
          </a:xfrm>
          <a:custGeom>
            <a:rect b="b" l="l" r="r" t="t"/>
            <a:pathLst>
              <a:path extrusionOk="0" h="27349" w="43510">
                <a:moveTo>
                  <a:pt x="24242" y="0"/>
                </a:moveTo>
                <a:lnTo>
                  <a:pt x="18647" y="10567"/>
                </a:lnTo>
                <a:lnTo>
                  <a:pt x="0" y="27349"/>
                </a:lnTo>
                <a:lnTo>
                  <a:pt x="43510" y="26728"/>
                </a:lnTo>
                <a:close/>
              </a:path>
            </a:pathLst>
          </a:custGeom>
          <a:solidFill>
            <a:srgbClr val="D93B0D">
              <a:alpha val="5316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25" name="Google Shape;125;p21"/>
          <p:cNvSpPr/>
          <p:nvPr/>
        </p:nvSpPr>
        <p:spPr>
          <a:xfrm>
            <a:off x="5279700" y="854738"/>
            <a:ext cx="865650" cy="3659506"/>
          </a:xfrm>
          <a:custGeom>
            <a:rect b="b" l="l" r="r" t="t"/>
            <a:pathLst>
              <a:path extrusionOk="0" h="126179" w="34626">
                <a:moveTo>
                  <a:pt x="25186" y="126179"/>
                </a:moveTo>
                <a:cubicBezTo>
                  <a:pt x="28342" y="121445"/>
                  <a:pt x="35446" y="117495"/>
                  <a:pt x="34510" y="111883"/>
                </a:cubicBezTo>
                <a:cubicBezTo>
                  <a:pt x="32855" y="101961"/>
                  <a:pt x="15311" y="103575"/>
                  <a:pt x="9025" y="95722"/>
                </a:cubicBezTo>
                <a:cubicBezTo>
                  <a:pt x="3716" y="89090"/>
                  <a:pt x="4631" y="79307"/>
                  <a:pt x="2188" y="71170"/>
                </a:cubicBezTo>
                <a:cubicBezTo>
                  <a:pt x="-5197" y="46571"/>
                  <a:pt x="7347" y="8122"/>
                  <a:pt x="31713" y="0"/>
                </a:cubicBezTo>
              </a:path>
            </a:pathLst>
          </a:custGeom>
          <a:noFill/>
          <a:ln cap="flat" cmpd="sng" w="28575">
            <a:solidFill>
              <a:srgbClr val="53D253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26" name="Google Shape;126;p21"/>
          <p:cNvSpPr/>
          <p:nvPr/>
        </p:nvSpPr>
        <p:spPr>
          <a:xfrm>
            <a:off x="5800575" y="1538463"/>
            <a:ext cx="388114" cy="2540617"/>
          </a:xfrm>
          <a:custGeom>
            <a:rect b="b" l="l" r="r" t="t"/>
            <a:pathLst>
              <a:path extrusionOk="0" h="104113" w="16767">
                <a:moveTo>
                  <a:pt x="16472" y="104113"/>
                </a:moveTo>
                <a:cubicBezTo>
                  <a:pt x="16472" y="82147"/>
                  <a:pt x="17656" y="60058"/>
                  <a:pt x="15229" y="38227"/>
                </a:cubicBezTo>
                <a:cubicBezTo>
                  <a:pt x="13714" y="24595"/>
                  <a:pt x="4342" y="13011"/>
                  <a:pt x="0" y="0"/>
                </a:cubicBezTo>
              </a:path>
            </a:pathLst>
          </a:custGeom>
          <a:noFill/>
          <a:ln cap="flat" cmpd="sng" w="19050">
            <a:solidFill>
              <a:srgbClr val="FF00FF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27" name="Google Shape;127;p21"/>
          <p:cNvSpPr/>
          <p:nvPr/>
        </p:nvSpPr>
        <p:spPr>
          <a:xfrm>
            <a:off x="5503050" y="932413"/>
            <a:ext cx="856950" cy="3573936"/>
          </a:xfrm>
          <a:custGeom>
            <a:rect b="b" l="l" r="r" t="t"/>
            <a:pathLst>
              <a:path extrusionOk="0" h="136124" w="34278">
                <a:moveTo>
                  <a:pt x="34278" y="136124"/>
                </a:moveTo>
                <a:cubicBezTo>
                  <a:pt x="33075" y="131315"/>
                  <a:pt x="30301" y="127012"/>
                  <a:pt x="27751" y="122760"/>
                </a:cubicBezTo>
                <a:cubicBezTo>
                  <a:pt x="25670" y="119291"/>
                  <a:pt x="27035" y="114419"/>
                  <a:pt x="24954" y="110950"/>
                </a:cubicBezTo>
                <a:cubicBezTo>
                  <a:pt x="20430" y="103407"/>
                  <a:pt x="11807" y="99000"/>
                  <a:pt x="6929" y="91681"/>
                </a:cubicBezTo>
                <a:cubicBezTo>
                  <a:pt x="3440" y="86446"/>
                  <a:pt x="2860" y="79759"/>
                  <a:pt x="1335" y="73656"/>
                </a:cubicBezTo>
                <a:cubicBezTo>
                  <a:pt x="-3586" y="53956"/>
                  <a:pt x="6763" y="32851"/>
                  <a:pt x="15009" y="14296"/>
                </a:cubicBezTo>
                <a:cubicBezTo>
                  <a:pt x="17173" y="9427"/>
                  <a:pt x="20864" y="5168"/>
                  <a:pt x="22157" y="0"/>
                </a:cubicBezTo>
              </a:path>
            </a:pathLst>
          </a:cu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28" name="Google Shape;128;p21"/>
          <p:cNvSpPr/>
          <p:nvPr/>
        </p:nvSpPr>
        <p:spPr>
          <a:xfrm>
            <a:off x="5909350" y="4149075"/>
            <a:ext cx="450650" cy="365175"/>
          </a:xfrm>
          <a:custGeom>
            <a:rect b="b" l="l" r="r" t="t"/>
            <a:pathLst>
              <a:path extrusionOk="0" h="14607" w="18026">
                <a:moveTo>
                  <a:pt x="10256" y="0"/>
                </a:moveTo>
                <a:lnTo>
                  <a:pt x="0" y="14607"/>
                </a:lnTo>
                <a:lnTo>
                  <a:pt x="18026" y="13985"/>
                </a:lnTo>
                <a:close/>
              </a:path>
            </a:pathLst>
          </a:custGeom>
          <a:solidFill>
            <a:srgbClr val="D93B0D">
              <a:alpha val="5316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29" name="Google Shape;129;p21"/>
          <p:cNvSpPr/>
          <p:nvPr/>
        </p:nvSpPr>
        <p:spPr>
          <a:xfrm>
            <a:off x="924975" y="3550775"/>
            <a:ext cx="753650" cy="940125"/>
          </a:xfrm>
          <a:custGeom>
            <a:rect b="b" l="l" r="r" t="t"/>
            <a:pathLst>
              <a:path extrusionOk="0" h="37605" w="30146">
                <a:moveTo>
                  <a:pt x="0" y="35741"/>
                </a:moveTo>
                <a:lnTo>
                  <a:pt x="2797" y="33254"/>
                </a:lnTo>
                <a:lnTo>
                  <a:pt x="21755" y="21444"/>
                </a:lnTo>
                <a:lnTo>
                  <a:pt x="30146" y="0"/>
                </a:lnTo>
                <a:lnTo>
                  <a:pt x="27349" y="37605"/>
                </a:lnTo>
                <a:close/>
              </a:path>
            </a:pathLst>
          </a:custGeom>
          <a:solidFill>
            <a:srgbClr val="4791E8">
              <a:alpha val="42410"/>
            </a:srgbClr>
          </a:solidFill>
          <a:ln cap="flat" cmpd="sng" w="19050">
            <a:solidFill>
              <a:srgbClr val="0000FF"/>
            </a:solidFill>
            <a:prstDash val="solid"/>
            <a:round/>
            <a:headEnd len="med" w="med" type="none"/>
            <a:tailEnd len="med" w="med" type="none"/>
          </a:ln>
        </p:spPr>
      </p:sp>
      <p:cxnSp>
        <p:nvCxnSpPr>
          <p:cNvPr id="130" name="Google Shape;130;p21"/>
          <p:cNvCxnSpPr/>
          <p:nvPr/>
        </p:nvCxnSpPr>
        <p:spPr>
          <a:xfrm flipH="1" rot="10800000">
            <a:off x="62550" y="3519550"/>
            <a:ext cx="9330900" cy="39000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31" name="Google Shape;131;p21"/>
          <p:cNvSpPr txBox="1"/>
          <p:nvPr/>
        </p:nvSpPr>
        <p:spPr>
          <a:xfrm>
            <a:off x="170925" y="4444175"/>
            <a:ext cx="2703900" cy="57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</a:rPr>
              <a:t>Cold stable layer</a:t>
            </a:r>
            <a:endParaRPr sz="18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u="sng">
                <a:solidFill>
                  <a:schemeClr val="lt1"/>
                </a:solidFill>
              </a:rPr>
              <a:t>Elevated Convection</a:t>
            </a:r>
            <a:endParaRPr sz="1800" u="sng">
              <a:solidFill>
                <a:schemeClr val="lt1"/>
              </a:solidFill>
            </a:endParaRPr>
          </a:p>
        </p:txBody>
      </p:sp>
      <p:sp>
        <p:nvSpPr>
          <p:cNvPr id="132" name="Google Shape;132;p21"/>
          <p:cNvSpPr txBox="1"/>
          <p:nvPr/>
        </p:nvSpPr>
        <p:spPr>
          <a:xfrm>
            <a:off x="3006850" y="4498800"/>
            <a:ext cx="2323200" cy="57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u="sng">
                <a:solidFill>
                  <a:schemeClr val="lt1"/>
                </a:solidFill>
              </a:rPr>
              <a:t>Surface High-based</a:t>
            </a:r>
            <a:r>
              <a:rPr lang="en" sz="1800">
                <a:solidFill>
                  <a:schemeClr val="lt1"/>
                </a:solidFill>
              </a:rPr>
              <a:t> mixed PBL High LCL</a:t>
            </a:r>
            <a:endParaRPr sz="1800">
              <a:solidFill>
                <a:schemeClr val="lt1"/>
              </a:solidFill>
            </a:endParaRPr>
          </a:p>
        </p:txBody>
      </p:sp>
      <p:cxnSp>
        <p:nvCxnSpPr>
          <p:cNvPr id="133" name="Google Shape;133;p21"/>
          <p:cNvCxnSpPr/>
          <p:nvPr/>
        </p:nvCxnSpPr>
        <p:spPr>
          <a:xfrm flipH="1" rot="10800000">
            <a:off x="-15550" y="4483050"/>
            <a:ext cx="9137100" cy="7800"/>
          </a:xfrm>
          <a:prstGeom prst="straightConnector1">
            <a:avLst/>
          </a:prstGeom>
          <a:noFill/>
          <a:ln cap="flat" cmpd="sng" w="38100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34" name="Google Shape;134;p21"/>
          <p:cNvSpPr txBox="1"/>
          <p:nvPr/>
        </p:nvSpPr>
        <p:spPr>
          <a:xfrm>
            <a:off x="5598875" y="4514300"/>
            <a:ext cx="2323200" cy="57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</a:rPr>
              <a:t>Surface based mixed PBL Low LCL</a:t>
            </a:r>
            <a:endParaRPr sz="1800">
              <a:solidFill>
                <a:schemeClr val="lt1"/>
              </a:solidFill>
            </a:endParaRPr>
          </a:p>
        </p:txBody>
      </p:sp>
      <p:sp>
        <p:nvSpPr>
          <p:cNvPr id="135" name="Google Shape;135;p21"/>
          <p:cNvSpPr/>
          <p:nvPr/>
        </p:nvSpPr>
        <p:spPr>
          <a:xfrm>
            <a:off x="776125" y="1756150"/>
            <a:ext cx="861650" cy="1835100"/>
          </a:xfrm>
          <a:custGeom>
            <a:rect b="b" l="l" r="r" t="t"/>
            <a:pathLst>
              <a:path extrusionOk="0" h="73404" w="34466">
                <a:moveTo>
                  <a:pt x="34466" y="73404"/>
                </a:moveTo>
                <a:cubicBezTo>
                  <a:pt x="28818" y="67756"/>
                  <a:pt x="29377" y="58258"/>
                  <a:pt x="26573" y="50778"/>
                </a:cubicBezTo>
                <a:cubicBezTo>
                  <a:pt x="19868" y="32890"/>
                  <a:pt x="13500" y="13517"/>
                  <a:pt x="0" y="0"/>
                </a:cubicBezTo>
              </a:path>
            </a:pathLst>
          </a:custGeom>
          <a:noFill/>
          <a:ln cap="flat" cmpd="sng" w="19050">
            <a:solidFill>
              <a:srgbClr val="FF00FF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36" name="Google Shape;136;p21"/>
          <p:cNvSpPr txBox="1"/>
          <p:nvPr/>
        </p:nvSpPr>
        <p:spPr>
          <a:xfrm>
            <a:off x="6320300" y="1072100"/>
            <a:ext cx="2823600" cy="233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</a:rPr>
              <a:t>Elevated != High based</a:t>
            </a:r>
            <a:endParaRPr sz="18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</a:rPr>
              <a:t>High-based convection is often still surface based.</a:t>
            </a:r>
            <a:endParaRPr sz="18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</a:rPr>
              <a:t>Effective inflow layer shows this discrimination</a:t>
            </a:r>
            <a:endParaRPr sz="18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825" name="Shape 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6" name="Google Shape;826;p9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69300" y="-67200"/>
            <a:ext cx="6005400" cy="521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7" name="Google Shape;827;p9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69300" y="-67200"/>
            <a:ext cx="6005400" cy="5211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831" name="Shape 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2" name="Google Shape;832;p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39844"/>
          </a:xfrm>
          <a:prstGeom prst="rect">
            <a:avLst/>
          </a:prstGeom>
          <a:noFill/>
          <a:ln>
            <a:noFill/>
          </a:ln>
        </p:spPr>
      </p:pic>
      <p:sp>
        <p:nvSpPr>
          <p:cNvPr id="833" name="Google Shape;833;p94"/>
          <p:cNvSpPr txBox="1"/>
          <p:nvPr>
            <p:ph idx="1" type="body"/>
          </p:nvPr>
        </p:nvSpPr>
        <p:spPr>
          <a:xfrm>
            <a:off x="2913775" y="294175"/>
            <a:ext cx="3421800" cy="11916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FFFFFF"/>
                </a:solidFill>
              </a:rPr>
              <a:t>Valdosta, GA </a:t>
            </a:r>
            <a:endParaRPr sz="2100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FFFFFF"/>
                </a:solidFill>
              </a:rPr>
              <a:t>Dec. 29, 2014</a:t>
            </a:r>
            <a:endParaRPr sz="2100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FFFFFF"/>
                </a:solidFill>
              </a:rPr>
              <a:t>EF-2</a:t>
            </a:r>
            <a:endParaRPr sz="21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rgbClr val="FFFFFF"/>
                </a:solidFill>
              </a:rPr>
              <a:t> </a:t>
            </a:r>
            <a:endParaRPr sz="28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837" name="Shape 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8" name="Google Shape;838;p95"/>
          <p:cNvPicPr preferRelativeResize="0"/>
          <p:nvPr/>
        </p:nvPicPr>
        <p:blipFill rotWithShape="1">
          <a:blip r:embed="rId3">
            <a:alphaModFix/>
          </a:blip>
          <a:srcRect b="32501" l="110" r="50000" t="2496"/>
          <a:stretch/>
        </p:blipFill>
        <p:spPr>
          <a:xfrm>
            <a:off x="1" y="-1"/>
            <a:ext cx="50643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39" name="Google Shape;839;p95"/>
          <p:cNvSpPr txBox="1"/>
          <p:nvPr>
            <p:ph idx="1" type="body"/>
          </p:nvPr>
        </p:nvSpPr>
        <p:spPr>
          <a:xfrm>
            <a:off x="5188225" y="572125"/>
            <a:ext cx="3658800" cy="36837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FFFFFF"/>
                </a:solidFill>
              </a:rPr>
              <a:t>What if we adjusted the soundings based on nearby surface observations?</a:t>
            </a:r>
            <a:endParaRPr sz="2100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FFFFFF"/>
                </a:solidFill>
              </a:rPr>
              <a:t>This gives a little more MLCAPE, which would increase the STP value to a degree.</a:t>
            </a:r>
            <a:endParaRPr sz="2100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FFFFFF"/>
                </a:solidFill>
              </a:rPr>
              <a:t>But analyses and models may not catch this!</a:t>
            </a:r>
            <a:endParaRPr sz="21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rgbClr val="FFFFFF"/>
                </a:solidFill>
              </a:rPr>
              <a:t> </a:t>
            </a:r>
            <a:endParaRPr sz="2800">
              <a:solidFill>
                <a:srgbClr val="FFFFFF"/>
              </a:solidFill>
            </a:endParaRPr>
          </a:p>
        </p:txBody>
      </p:sp>
      <p:pic>
        <p:nvPicPr>
          <p:cNvPr id="840" name="Google Shape;840;p95"/>
          <p:cNvPicPr preferRelativeResize="0"/>
          <p:nvPr/>
        </p:nvPicPr>
        <p:blipFill rotWithShape="1">
          <a:blip r:embed="rId4">
            <a:alphaModFix/>
          </a:blip>
          <a:srcRect b="32501" l="110" r="50000" t="2496"/>
          <a:stretch/>
        </p:blipFill>
        <p:spPr>
          <a:xfrm>
            <a:off x="0" y="0"/>
            <a:ext cx="50643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844" name="Shape 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5" name="Google Shape;845;p96"/>
          <p:cNvPicPr preferRelativeResize="0"/>
          <p:nvPr/>
        </p:nvPicPr>
        <p:blipFill rotWithShape="1">
          <a:blip r:embed="rId3">
            <a:alphaModFix/>
          </a:blip>
          <a:srcRect b="32501" l="110" r="50000" t="2496"/>
          <a:stretch/>
        </p:blipFill>
        <p:spPr>
          <a:xfrm>
            <a:off x="1" y="-1"/>
            <a:ext cx="50643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46" name="Google Shape;846;p96"/>
          <p:cNvSpPr txBox="1"/>
          <p:nvPr>
            <p:ph idx="1" type="body"/>
          </p:nvPr>
        </p:nvSpPr>
        <p:spPr>
          <a:xfrm>
            <a:off x="5188225" y="572125"/>
            <a:ext cx="3658800" cy="36837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FFFFFF"/>
                </a:solidFill>
              </a:rPr>
              <a:t>What if we adjusted the soundings based on nearby surface observations?</a:t>
            </a:r>
            <a:endParaRPr sz="2100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FFFFFF"/>
                </a:solidFill>
              </a:rPr>
              <a:t>This gives a little more MLCAPE, which would increase the STP value to a degree.</a:t>
            </a:r>
            <a:endParaRPr sz="2100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FFFFFF"/>
                </a:solidFill>
              </a:rPr>
              <a:t>But analyses and models may not catch this!</a:t>
            </a:r>
            <a:endParaRPr sz="21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rgbClr val="FFFFFF"/>
                </a:solidFill>
              </a:rPr>
              <a:t> </a:t>
            </a:r>
            <a:endParaRPr sz="2800">
              <a:solidFill>
                <a:srgbClr val="FFFFFF"/>
              </a:solidFill>
            </a:endParaRPr>
          </a:p>
        </p:txBody>
      </p:sp>
      <p:pic>
        <p:nvPicPr>
          <p:cNvPr id="847" name="Google Shape;847;p96"/>
          <p:cNvPicPr preferRelativeResize="0"/>
          <p:nvPr/>
        </p:nvPicPr>
        <p:blipFill rotWithShape="1">
          <a:blip r:embed="rId4">
            <a:alphaModFix/>
          </a:blip>
          <a:srcRect b="32501" l="110" r="50000" t="2496"/>
          <a:stretch/>
        </p:blipFill>
        <p:spPr>
          <a:xfrm>
            <a:off x="0" y="0"/>
            <a:ext cx="50643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8" name="Google Shape;848;p96"/>
          <p:cNvPicPr preferRelativeResize="0"/>
          <p:nvPr/>
        </p:nvPicPr>
        <p:blipFill rotWithShape="1">
          <a:blip r:embed="rId5">
            <a:alphaModFix/>
          </a:blip>
          <a:srcRect b="32501" l="110" r="50000" t="2496"/>
          <a:stretch/>
        </p:blipFill>
        <p:spPr>
          <a:xfrm>
            <a:off x="0" y="0"/>
            <a:ext cx="5064300" cy="5143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852" name="Shape 8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3" name="Google Shape;853;p97"/>
          <p:cNvSpPr txBox="1"/>
          <p:nvPr/>
        </p:nvSpPr>
        <p:spPr>
          <a:xfrm>
            <a:off x="0" y="1371600"/>
            <a:ext cx="91440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53D253"/>
                </a:solidFill>
              </a:rPr>
              <a:t>No approach is </a:t>
            </a:r>
            <a:r>
              <a:rPr lang="en" sz="2400">
                <a:solidFill>
                  <a:srgbClr val="53D253"/>
                </a:solidFill>
              </a:rPr>
              <a:t>foolproof</a:t>
            </a:r>
            <a:r>
              <a:rPr lang="en" sz="2400">
                <a:solidFill>
                  <a:srgbClr val="53D253"/>
                </a:solidFill>
              </a:rPr>
              <a:t>!</a:t>
            </a:r>
            <a:endParaRPr sz="2400">
              <a:solidFill>
                <a:srgbClr val="53D253"/>
              </a:solidFill>
            </a:endParaRPr>
          </a:p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</a:endParaRPr>
          </a:p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lt1"/>
                </a:solidFill>
              </a:rPr>
              <a:t>Parameters are useful tools, but should not </a:t>
            </a:r>
            <a:r>
              <a:rPr lang="en" sz="2400">
                <a:solidFill>
                  <a:schemeClr val="lt1"/>
                </a:solidFill>
              </a:rPr>
              <a:t>substitute</a:t>
            </a:r>
            <a:r>
              <a:rPr lang="en" sz="2400">
                <a:solidFill>
                  <a:schemeClr val="lt1"/>
                </a:solidFill>
              </a:rPr>
              <a:t> a thorough analysis of the environment.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Google Shape;141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6538" y="0"/>
            <a:ext cx="8290913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